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8BC09E1-834B-4D7B-97E2-A4A071C0BB51}">
  <a:tblStyle styleId="{D8BC09E1-834B-4D7B-97E2-A4A071C0BB51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from our first survey but groups things nicer than the second survey,, we can mention this is from the 2013 survey with employers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/emily/Torrie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Emily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Emily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The chart displays what that education distribution would look like for an average institution.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Emily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Emily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was our sample for the second survey we conducted - each category has at leeast 30 participants in order to have power to make comparisons between groups.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Torrie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2" cy="1044300"/>
            <a:chOff x="255200" y="592"/>
            <a:chExt cx="2250362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4" y="592"/>
            <a:ext cx="2250362" cy="1044300"/>
            <a:chOff x="905394" y="592"/>
            <a:chExt cx="2250362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7" y="5088"/>
            <a:ext cx="1851282" cy="752107"/>
            <a:chOff x="6917200" y="0"/>
            <a:chExt cx="2227776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1" y="4217851"/>
            <a:ext cx="2389067" cy="925737"/>
            <a:chOff x="6917200" y="0"/>
            <a:chExt cx="2227776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8" y="4055651"/>
            <a:ext cx="2795414" cy="1083307"/>
            <a:chOff x="6917200" y="0"/>
            <a:chExt cx="2227776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1" y="4119576"/>
            <a:ext cx="2520951" cy="1024165"/>
            <a:chOff x="6917200" y="0"/>
            <a:chExt cx="2227776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0" y="3961114"/>
            <a:ext cx="2910144" cy="1182339"/>
            <a:chOff x="6917200" y="0"/>
            <a:chExt cx="2227776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5" cy="617071"/>
            <a:chOff x="6917200" y="0"/>
            <a:chExt cx="2227776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2" y="1242"/>
            <a:ext cx="3257454" cy="1261513"/>
            <a:chOff x="6917200" y="0"/>
            <a:chExt cx="2227776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victoria@psu.edu" TargetMode="External"/><Relationship Id="rId4" Type="http://schemas.openxmlformats.org/officeDocument/2006/relationships/hyperlink" Target="mailto:erimland@psu.edu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860/crl.77.1.87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EMPLOYER PERCEPTIONS OF DIGITAL BADGES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223400" y="37502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IMS GLOBAL QUARTERLY MEETING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VICTORIA RAISH AND EMILY RIMLAND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550" y="433125"/>
            <a:ext cx="5812649" cy="42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375" y="274262"/>
            <a:ext cx="4324675" cy="45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583200" y="1483650"/>
            <a:ext cx="2829600" cy="21762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Number of Badges to Evaluate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475" y="0"/>
            <a:ext cx="5614525" cy="47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583200" y="1483650"/>
            <a:ext cx="2829600" cy="21762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Keyword Filtering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Badging Interest by Industry 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Manufacturing and IT most interested in badges at </a:t>
            </a:r>
            <a:r>
              <a:rPr b="1" lang="en" sz="2600"/>
              <a:t>54%</a:t>
            </a:r>
            <a:r>
              <a:rPr lang="en" sz="2600"/>
              <a:t> and </a:t>
            </a:r>
            <a:r>
              <a:rPr b="1" lang="en" sz="2600"/>
              <a:t>66</a:t>
            </a:r>
            <a:r>
              <a:rPr lang="en" sz="2600"/>
              <a:t>%</a:t>
            </a:r>
            <a:r>
              <a:rPr lang="en" sz="2600"/>
              <a:t> </a:t>
            </a:r>
          </a:p>
          <a:p>
            <a:pPr indent="-393700" lvl="0" marL="457200">
              <a:spcBef>
                <a:spcPts val="0"/>
              </a:spcBef>
              <a:buSzPct val="100000"/>
            </a:pPr>
            <a:r>
              <a:rPr lang="en" sz="2600"/>
              <a:t>Hospitality and leisure, retail, and logistics most unsure at </a:t>
            </a:r>
            <a:r>
              <a:rPr b="1" lang="en" sz="2600"/>
              <a:t>88%</a:t>
            </a:r>
            <a:r>
              <a:rPr lang="en" sz="2600"/>
              <a:t>, </a:t>
            </a:r>
            <a:r>
              <a:rPr b="1" lang="en" sz="2600"/>
              <a:t>53%</a:t>
            </a:r>
            <a:r>
              <a:rPr lang="en" sz="2600"/>
              <a:t>, and </a:t>
            </a:r>
            <a:r>
              <a:rPr b="1" lang="en" sz="2600"/>
              <a:t>54%,</a:t>
            </a:r>
            <a:r>
              <a:rPr lang="en" sz="2600"/>
              <a:t> needing to learn more about badges prior to expressing interest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Shape 211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{D8BC09E1-834B-4D7B-97E2-A4A071C0BB51}</a:tableStyleId>
              </a:tblPr>
              <a:tblGrid>
                <a:gridCol w="1831375"/>
                <a:gridCol w="970875"/>
                <a:gridCol w="5825775"/>
              </a:tblGrid>
              <a:tr h="381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Literacy Skill Group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Average Importance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Likelihood of possession</a:t>
                      </a:r>
                    </a:p>
                  </a:txBody>
                  <a:tcPr marT="91425" marB="91425" marR="91425" marL="91425"/>
                </a:tc>
              </a:tr>
              <a:tr h="6603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Critical thinking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5.3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Ability to solve problems on their own when there is an unclear outcome:  </a:t>
                      </a:r>
                      <a:r>
                        <a:rPr b="1" lang="en"/>
                        <a:t>50%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Ability to apply knowledge to real-world contexts:  </a:t>
                      </a:r>
                      <a:r>
                        <a:rPr b="1" lang="en"/>
                        <a:t>29%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Ability to find patterns and make connections:  </a:t>
                      </a:r>
                      <a:r>
                        <a:rPr b="1" lang="en"/>
                        <a:t>18%</a:t>
                      </a:r>
                    </a:p>
                  </a:txBody>
                  <a:tcPr marT="91425" marB="91425" marR="91425" marL="91425"/>
                </a:tc>
              </a:tr>
              <a:tr h="381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Continuous/lifelong learning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5.2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 desire to learn new skills on the job:  </a:t>
                      </a:r>
                      <a:r>
                        <a:rPr b="1" lang="en"/>
                        <a:t>49%</a:t>
                      </a:r>
                    </a:p>
                  </a:txBody>
                  <a:tcPr marT="91425" marB="91425" marR="91425" marL="91425"/>
                </a:tc>
              </a:tr>
              <a:tr h="381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Collaborative interaction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5.1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Ability to use collaborative skills to help solve problems:  </a:t>
                      </a:r>
                      <a:r>
                        <a:rPr b="1" lang="en"/>
                        <a:t>50%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Ability to learn how to work with people from diverse backgrounds:  </a:t>
                      </a:r>
                      <a:r>
                        <a:rPr b="1" lang="en"/>
                        <a:t>29%</a:t>
                      </a:r>
                    </a:p>
                  </a:txBody>
                  <a:tcPr marT="91425" marB="91425" marR="91425" marL="91425"/>
                </a:tc>
              </a:tr>
              <a:tr h="2422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Information ethics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5.1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Ability to identify and understand ethical information issues:  </a:t>
                      </a:r>
                      <a:r>
                        <a:rPr b="1" lang="en"/>
                        <a:t>38%</a:t>
                      </a:r>
                    </a:p>
                  </a:txBody>
                  <a:tcPr marT="91425" marB="91425" marR="91425" marL="91425"/>
                </a:tc>
              </a:tr>
              <a:tr h="381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Finding and using information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4.8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Job-specific knowledge or training:  </a:t>
                      </a:r>
                      <a:r>
                        <a:rPr b="1" lang="en"/>
                        <a:t>61%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and Contact Information 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22775" y="1507400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/>
              <a:t>Victoria Raish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/>
              <a:t>Online Learning Librarian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victoria@psu.edu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/>
              <a:t>@raishvictoria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525925" y="1525450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Emily Rimland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Information Literacy Librarian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erimland@psu.edu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@gruenelf</a:t>
            </a:r>
          </a:p>
        </p:txBody>
      </p:sp>
      <p:pic>
        <p:nvPicPr>
          <p:cNvPr descr="raish.jpg"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698" y="1525448"/>
            <a:ext cx="1675724" cy="209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imland_0905.jpg"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0000" y="1525450"/>
            <a:ext cx="1734852" cy="21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 OBJECTIVES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Inform community on employer perceptions of digital badges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Explore the information literacy skills that employers are not seeing in recent college graduates</a:t>
            </a: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" sz="2000"/>
              <a:t>Look for differences across industries regarding both badges and information literacy preparedness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79025" y="305475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Broad Strokes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64675" y="832575"/>
            <a:ext cx="7505700" cy="366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100">
                <a:solidFill>
                  <a:srgbClr val="000000"/>
                </a:solidFill>
              </a:rPr>
              <a:t>114 HR employees of various industries completed surveys online. In a second survey we had 306 surveys.</a:t>
            </a:r>
          </a:p>
          <a:p>
            <a:pPr indent="-361950" lvl="0" marL="4572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100">
                <a:solidFill>
                  <a:srgbClr val="000000"/>
                </a:solidFill>
              </a:rPr>
              <a:t>Most respondents represent private companies. The most common industry was professional services, followed by IT.</a:t>
            </a:r>
          </a:p>
          <a:p>
            <a:pPr indent="-361950" lvl="0" marL="45720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100">
                <a:solidFill>
                  <a:srgbClr val="000000"/>
                </a:solidFill>
              </a:rPr>
              <a:t>Job openings receive 25-75 applications. Most employers expect to hire the same or more entry-level graduates in the next few years. (2015)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47900" y="3726500"/>
            <a:ext cx="8248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0000"/>
              </a:lnSpc>
              <a:spcBef>
                <a:spcPts val="700"/>
              </a:spcBef>
              <a:buNone/>
            </a:pPr>
            <a:r>
              <a:rPr lang="en"/>
              <a:t>Our f</a:t>
            </a:r>
            <a:r>
              <a:rPr lang="en"/>
              <a:t>ull article at:</a:t>
            </a:r>
            <a:r>
              <a:rPr lang="en" sz="1200">
                <a:highlight>
                  <a:srgbClr val="FFFFFF"/>
                </a:highlight>
              </a:rPr>
              <a:t> </a:t>
            </a:r>
            <a:r>
              <a:rPr lang="en" sz="1200">
                <a:solidFill>
                  <a:srgbClr val="56B0C9"/>
                </a:solidFill>
                <a:hlinkClick r:id="rId3"/>
              </a:rPr>
              <a:t>https://doi.org/10.5860/crl.77.1.87</a:t>
            </a:r>
          </a:p>
          <a:p>
            <a:pPr lvl="0" rtl="0">
              <a:lnSpc>
                <a:spcPct val="110000"/>
              </a:lnSpc>
              <a:spcBef>
                <a:spcPts val="700"/>
              </a:spcBef>
              <a:buNone/>
            </a:pPr>
            <a:r>
              <a:rPr i="1" lang="en"/>
              <a:t>Employer Perceptions of Critical Information Literacy Skills and Digital Badges</a:t>
            </a:r>
          </a:p>
          <a:p>
            <a:pPr lvl="0" rtl="0">
              <a:lnSpc>
                <a:spcPct val="110000"/>
              </a:lnSpc>
              <a:spcBef>
                <a:spcPts val="700"/>
              </a:spcBef>
              <a:buNone/>
            </a:pPr>
            <a:r>
              <a:t/>
            </a:r>
            <a:endParaRPr i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ployeeeducation.pn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551" y="524024"/>
            <a:ext cx="6426375" cy="39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77225" y="403675"/>
            <a:ext cx="81906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Characteristics of Recent College Graduates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75425" y="1816800"/>
            <a:ext cx="3686100" cy="306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Effective communication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Ability to problem solve 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" sz="1600"/>
              <a:t>Job specific knowledge</a:t>
            </a:r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4785975" y="1816800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Ability to find patterns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Apply knowledge to real-world contexts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Ability to w</a:t>
            </a:r>
            <a:r>
              <a:rPr lang="en" sz="1600"/>
              <a:t>ork with diverse perspectives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sp>
        <p:nvSpPr>
          <p:cNvPr id="155" name="Shape 155"/>
          <p:cNvSpPr txBox="1"/>
          <p:nvPr/>
        </p:nvSpPr>
        <p:spPr>
          <a:xfrm>
            <a:off x="421100" y="1358275"/>
            <a:ext cx="3633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What they have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812225" y="1460787"/>
            <a:ext cx="3633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W</a:t>
            </a:r>
            <a:r>
              <a:rPr b="1" lang="en" sz="1800"/>
              <a:t>hat they do not have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77225" y="3373350"/>
            <a:ext cx="3633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Most Valued Experiences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785975" y="3373350"/>
            <a:ext cx="3633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Least Valued Experiences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77225" y="3373350"/>
            <a:ext cx="48501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Courses related to major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8761D"/>
              </a:buClr>
              <a:buSzPct val="100000"/>
              <a:buFont typeface="Calibri"/>
            </a:pPr>
            <a:r>
              <a:rPr b="1" lang="en" sz="1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Ability to demonstrate learning beyond the classroom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753725" y="3329475"/>
            <a:ext cx="48501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E-portfolios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Standardized test scores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Broad Strokes: Digital Badges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All employers agree that a more specific representation of a student’s skills would be helpful</a:t>
            </a:r>
          </a:p>
          <a:p>
            <a:pPr indent="-3556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b="1" lang="en" sz="2000">
                <a:solidFill>
                  <a:srgbClr val="FF0000"/>
                </a:solidFill>
              </a:rPr>
              <a:t>33% interested in seeing students’ badges, 62% interested with more information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Filtering tool would be very helpful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Typical employer would look at </a:t>
            </a:r>
            <a:r>
              <a:rPr b="1" lang="en" sz="2000">
                <a:solidFill>
                  <a:srgbClr val="FF0000"/>
                </a:solidFill>
              </a:rPr>
              <a:t>5 </a:t>
            </a:r>
            <a:r>
              <a:rPr lang="en" sz="2000"/>
              <a:t>or fewer digital badges </a:t>
            </a: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" sz="2000"/>
              <a:t>No differences across industries 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79234">
            <a:off x="6672724" y="540047"/>
            <a:ext cx="1957099" cy="156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75" y="323274"/>
            <a:ext cx="7912975" cy="449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t/>
            </a:r>
            <a:endParaRPr sz="1500">
              <a:solidFill>
                <a:srgbClr val="F96A1B"/>
              </a:solidFill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00" y="260675"/>
            <a:ext cx="8261674" cy="461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0" y="253125"/>
            <a:ext cx="8921899" cy="47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