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charts/chart8.xml" ContentType="application/vnd.openxmlformats-officedocument.drawingml.chart+xml"/>
  <Override PartName="/ppt/theme/themeOverride2.xml" ContentType="application/vnd.openxmlformats-officedocument.themeOverride+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theme/themeOverride4.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charts/chart13.xml" ContentType="application/vnd.openxmlformats-officedocument.drawingml.chart+xml"/>
  <Override PartName="/ppt/theme/themeOverride7.xml" ContentType="application/vnd.openxmlformats-officedocument.themeOverride+xml"/>
  <Override PartName="/ppt/charts/chart14.xml" ContentType="application/vnd.openxmlformats-officedocument.drawingml.chart+xml"/>
  <Override PartName="/ppt/theme/themeOverride8.xml" ContentType="application/vnd.openxmlformats-officedocument.themeOverride+xml"/>
  <Override PartName="/ppt/notesSlides/notesSlide14.xml" ContentType="application/vnd.openxmlformats-officedocument.presentationml.notesSlide+xml"/>
  <Override PartName="/ppt/charts/chart15.xml" ContentType="application/vnd.openxmlformats-officedocument.drawingml.chart+xml"/>
  <Override PartName="/ppt/theme/themeOverride9.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7.xml" ContentType="application/vnd.openxmlformats-officedocument.drawingml.chart+xml"/>
  <Override PartName="/ppt/theme/themeOverride11.xml" ContentType="application/vnd.openxmlformats-officedocument.themeOverride+xml"/>
  <Override PartName="/ppt/notesSlides/notesSlide20.xml" ContentType="application/vnd.openxmlformats-officedocument.presentationml.notesSlide+xml"/>
  <Override PartName="/ppt/charts/chart18.xml" ContentType="application/vnd.openxmlformats-officedocument.drawingml.chart+xml"/>
  <Override PartName="/ppt/theme/themeOverride12.xml" ContentType="application/vnd.openxmlformats-officedocument.themeOverr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16" r:id="rId2"/>
    <p:sldId id="353" r:id="rId3"/>
    <p:sldId id="317" r:id="rId4"/>
    <p:sldId id="318" r:id="rId5"/>
    <p:sldId id="319" r:id="rId6"/>
    <p:sldId id="320" r:id="rId7"/>
    <p:sldId id="321" r:id="rId8"/>
    <p:sldId id="322" r:id="rId9"/>
    <p:sldId id="324" r:id="rId10"/>
    <p:sldId id="325" r:id="rId11"/>
    <p:sldId id="326" r:id="rId12"/>
    <p:sldId id="328" r:id="rId13"/>
    <p:sldId id="329" r:id="rId14"/>
    <p:sldId id="354" r:id="rId15"/>
    <p:sldId id="330" r:id="rId16"/>
    <p:sldId id="331" r:id="rId17"/>
    <p:sldId id="332" r:id="rId18"/>
    <p:sldId id="333" r:id="rId19"/>
    <p:sldId id="334"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70" r:id="rId33"/>
    <p:sldId id="369" r:id="rId34"/>
    <p:sldId id="335" r:id="rId35"/>
    <p:sldId id="336" r:id="rId36"/>
    <p:sldId id="355" r:id="rId37"/>
    <p:sldId id="356" r:id="rId38"/>
    <p:sldId id="371" r:id="rId39"/>
    <p:sldId id="337" r:id="rId40"/>
  </p:sldIdLst>
  <p:sldSz cx="9144000" cy="6858000" type="screen4x3"/>
  <p:notesSz cx="9363075" cy="7077075"/>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E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80034" autoAdjust="0"/>
  </p:normalViewPr>
  <p:slideViewPr>
    <p:cSldViewPr>
      <p:cViewPr varScale="1">
        <p:scale>
          <a:sx n="91" d="100"/>
          <a:sy n="91" d="100"/>
        </p:scale>
        <p:origin x="102" y="6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dthickey\Documents\A%20Current%20Project\Badges\Final%20Report\Final%20Report%20Graphs.xlsx" TargetMode="External"/><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dthickey\Documents\A%20Current%20Project\Badges\Final%20Report\Final%20Report%20Graphs.xlsx" TargetMode="External"/><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dthickey\Documents\A%20Current%20Project\Badges\Final%20Report\Final%20Report%20Graphs.xlsx" TargetMode="External"/><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dthickey\Documents\A%20Current%20Project\Badges\Final%20Report\Final%20Report%20Graphs.xlsx" TargetMode="External"/><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dthickey\Documents\A%20Current%20Project\Badges\Final%20Report\Final%20Report%20Graphs.xlsx" TargetMode="External"/><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dthickey\Documents\A%20Current%20Project\Badges\Final%20Report\Final%20Report%20Graphs.xlsx" TargetMode="External"/><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dthickey\Documents\A%20Current%20Project\Badges\Final%20Report\Final%20Report%20Graphs.xlsx" TargetMode="External"/><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dthickey\Documents\A%20Current%20Project\Badges\Final%20Report\Final%20Report%20Graphs.xlsx" TargetMode="External"/><Relationship Id="rId1" Type="http://schemas.openxmlformats.org/officeDocument/2006/relationships/themeOverride" Target="../theme/themeOverride11.xml"/></Relationships>
</file>

<file path=ppt/charts/_rels/chart18.xml.rels><?xml version="1.0" encoding="UTF-8" standalone="yes"?>
<Relationships xmlns="http://schemas.openxmlformats.org/package/2006/relationships"><Relationship Id="rId2" Type="http://schemas.openxmlformats.org/officeDocument/2006/relationships/oleObject" Target="file:///C:\Users\dthickey\Documents\A%20Current%20Project\Badges\Final%20Report\Final%20Report%20Graphs.xlsx" TargetMode="External"/><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thickey\Documents\A%20Current%20Project\Badges\Slides\Badges%20Data%20and%20Slides\DML%20Badge%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thickey\Documents\A%20Current%20Project\Badges\Slides\Badges%20Data%20and%20Slides\DML%20Badge%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thickey\Documents\A%20Current%20Project\Badges\Slides\Badges%20Data%20and%20Slides\DML%20Badge%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dthickey\Documents\A%20Current%20Project\Badges\Final%20Report\Final%20Report%20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thickey\Documents\A%20Current%20Project\Badges\Final%20Report\Final%20Report%20Graphs.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Users\dthickey\Documents\A%20Current%20Project\Badges\Final%20Report\Final%20Report%20Graphs.xlsx"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2" Type="http://schemas.openxmlformats.org/officeDocument/2006/relationships/oleObject" Target="file:///C:\Users\dthickey\Documents\A%20Current%20Project\Badges\Final%20Report\Final%20Report%20Graphs.xlsx" TargetMode="External"/><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2" Type="http://schemas.openxmlformats.org/officeDocument/2006/relationships/oleObject" Target="file:///C:\Users\dthickey\Documents\A%20Current%20Project\Badges\Final%20Report\Final%20Report%20Graphs.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8686770536661601"/>
          <c:y val="9.0070388928656694E-2"/>
          <c:w val="0.75014184397163097"/>
          <c:h val="0.80128787878787899"/>
        </c:manualLayout>
      </c:layout>
      <c:pieChart>
        <c:varyColors val="1"/>
        <c:ser>
          <c:idx val="0"/>
          <c:order val="0"/>
          <c:dPt>
            <c:idx val="0"/>
            <c:bubble3D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1-5AAF-4D35-B40F-B34C582738C9}"/>
              </c:ext>
            </c:extLst>
          </c:dPt>
          <c:dPt>
            <c:idx val="1"/>
            <c:bubble3D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3-5AAF-4D35-B40F-B34C582738C9}"/>
              </c:ext>
            </c:extLst>
          </c:dPt>
          <c:dPt>
            <c:idx val="2"/>
            <c:bubble3D val="0"/>
            <c:spPr>
              <a:solidFill>
                <a:schemeClr val="accent3">
                  <a:tint val="86000"/>
                </a:schemeClr>
              </a:solidFill>
              <a:ln w="19050">
                <a:solidFill>
                  <a:schemeClr val="lt1"/>
                </a:solidFill>
              </a:ln>
              <a:effectLst/>
            </c:spPr>
            <c:extLst>
              <c:ext xmlns:c16="http://schemas.microsoft.com/office/drawing/2014/chart" uri="{C3380CC4-5D6E-409C-BE32-E72D297353CC}">
                <c16:uniqueId val="{00000005-5AAF-4D35-B40F-B34C582738C9}"/>
              </c:ext>
            </c:extLst>
          </c:dPt>
          <c:dPt>
            <c:idx val="3"/>
            <c:bubble3D val="0"/>
            <c:spPr>
              <a:solidFill>
                <a:schemeClr val="accent3">
                  <a:tint val="58000"/>
                </a:schemeClr>
              </a:solidFill>
              <a:ln w="19050">
                <a:solidFill>
                  <a:schemeClr val="lt1"/>
                </a:solidFill>
              </a:ln>
              <a:effectLst/>
            </c:spPr>
            <c:extLst>
              <c:ext xmlns:c16="http://schemas.microsoft.com/office/drawing/2014/chart" uri="{C3380CC4-5D6E-409C-BE32-E72D297353CC}">
                <c16:uniqueId val="{00000007-5AAF-4D35-B40F-B34C582738C9}"/>
              </c:ext>
            </c:extLst>
          </c:dPt>
          <c:dLbls>
            <c:dLbl>
              <c:idx val="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6="http://schemas.microsoft.com/office/drawing/2014/chart" uri="{C3380CC4-5D6E-409C-BE32-E72D297353CC}">
                  <c16:uniqueId val="{00000001-5AAF-4D35-B40F-B34C582738C9}"/>
                </c:ext>
              </c:extLst>
            </c:dLbl>
            <c:dLbl>
              <c:idx val="2"/>
              <c:tx>
                <c:rich>
                  <a:bodyPr/>
                  <a:lstStyle/>
                  <a:p>
                    <a:r>
                      <a:rPr lang="en-US" smtClean="0"/>
                      <a:t>None</a:t>
                    </a:r>
                    <a:endParaRPr lang="en-US"/>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AF-4D35-B40F-B34C582738C9}"/>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Sheet1!$B$3:$B$6</c:f>
              <c:strCache>
                <c:ptCount val="4"/>
                <c:pt idx="0">
                  <c:v>Accredited Context</c:v>
                </c:pt>
                <c:pt idx="1">
                  <c:v>Accredited Badges</c:v>
                </c:pt>
                <c:pt idx="2">
                  <c:v>No Accreditation</c:v>
                </c:pt>
                <c:pt idx="3">
                  <c:v>Other</c:v>
                </c:pt>
              </c:strCache>
            </c:strRef>
          </c:cat>
          <c:val>
            <c:numRef>
              <c:f>Sheet1!$C$3:$C$6</c:f>
              <c:numCache>
                <c:formatCode>General</c:formatCode>
                <c:ptCount val="4"/>
                <c:pt idx="0">
                  <c:v>15</c:v>
                </c:pt>
                <c:pt idx="1">
                  <c:v>1</c:v>
                </c:pt>
                <c:pt idx="2">
                  <c:v>11</c:v>
                </c:pt>
                <c:pt idx="3">
                  <c:v>4</c:v>
                </c:pt>
              </c:numCache>
            </c:numRef>
          </c:val>
          <c:extLst>
            <c:ext xmlns:c16="http://schemas.microsoft.com/office/drawing/2014/chart" uri="{C3380CC4-5D6E-409C-BE32-E72D297353CC}">
              <c16:uniqueId val="{00000008-5AAF-4D35-B40F-B34C582738C9}"/>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100"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Hybrid Badge Systems 2014</a:t>
            </a:r>
          </a:p>
        </c:rich>
      </c:tx>
      <c:overlay val="0"/>
      <c:spPr>
        <a:noFill/>
        <a:ln>
          <a:noFill/>
        </a:ln>
        <a:effectLst/>
      </c:spPr>
    </c:title>
    <c:autoTitleDeleted val="0"/>
    <c:plotArea>
      <c:layout>
        <c:manualLayout>
          <c:layoutTarget val="inner"/>
          <c:xMode val="edge"/>
          <c:yMode val="edge"/>
          <c:x val="7.5776659188592499E-2"/>
          <c:y val="0.154725281696283"/>
          <c:w val="0.83810446130441496"/>
          <c:h val="0.78999548017222898"/>
        </c:manualLayout>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F6BD-40E9-A1A4-1D43D8FFB655}"/>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F6BD-40E9-A1A4-1D43D8FFB655}"/>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F6BD-40E9-A1A4-1D43D8FFB655}"/>
              </c:ext>
            </c:extLst>
          </c:dPt>
          <c:dLbls>
            <c:dLbl>
              <c:idx val="0"/>
              <c:layout>
                <c:manualLayout>
                  <c:x val="-0.10083561239991"/>
                  <c:y val="0.123193985258173"/>
                </c:manualLayout>
              </c:layout>
              <c:showLegendKey val="0"/>
              <c:showVal val="1"/>
              <c:showCatName val="1"/>
              <c:showSerName val="0"/>
              <c:showPercent val="0"/>
              <c:showBubbleSize val="0"/>
              <c:extLst>
                <c:ext xmlns:c15="http://schemas.microsoft.com/office/drawing/2012/chart" uri="{CE6537A1-D6FC-4f65-9D91-7224C49458BB}">
                  <c15:layout>
                    <c:manualLayout>
                      <c:w val="0.41802143690513799"/>
                      <c:h val="0.126470437549356"/>
                    </c:manualLayout>
                  </c15:layout>
                </c:ext>
                <c:ext xmlns:c16="http://schemas.microsoft.com/office/drawing/2014/chart" uri="{C3380CC4-5D6E-409C-BE32-E72D297353CC}">
                  <c16:uniqueId val="{00000001-F6BD-40E9-A1A4-1D43D8FFB655}"/>
                </c:ext>
              </c:extLst>
            </c:dLbl>
            <c:dLbl>
              <c:idx val="1"/>
              <c:layout>
                <c:manualLayout>
                  <c:x val="0.17428842627548299"/>
                  <c:y val="-0.21795989247567599"/>
                </c:manualLayout>
              </c:layout>
              <c:showLegendKey val="0"/>
              <c:showVal val="1"/>
              <c:showCatName val="1"/>
              <c:showSerName val="0"/>
              <c:showPercent val="0"/>
              <c:showBubbleSize val="0"/>
              <c:extLst>
                <c:ext xmlns:c15="http://schemas.microsoft.com/office/drawing/2012/chart" uri="{CE6537A1-D6FC-4f65-9D91-7224C49458BB}">
                  <c15:layout>
                    <c:manualLayout>
                      <c:w val="0.29107989828986702"/>
                      <c:h val="7.0588235294117702E-2"/>
                    </c:manualLayout>
                  </c15:layout>
                </c:ext>
                <c:ext xmlns:c16="http://schemas.microsoft.com/office/drawing/2014/chart" uri="{C3380CC4-5D6E-409C-BE32-E72D297353CC}">
                  <c16:uniqueId val="{00000003-F6BD-40E9-A1A4-1D43D8FFB655}"/>
                </c:ext>
              </c:extLst>
            </c:dLbl>
            <c:dLbl>
              <c:idx val="2"/>
              <c:layout>
                <c:manualLayout>
                  <c:x val="0.19490294015835"/>
                  <c:y val="0.127009109155473"/>
                </c:manualLayout>
              </c:layout>
              <c:showLegendKey val="0"/>
              <c:showVal val="1"/>
              <c:showCatName val="1"/>
              <c:showSerName val="0"/>
              <c:showPercent val="0"/>
              <c:showBubbleSize val="0"/>
              <c:extLst>
                <c:ext xmlns:c15="http://schemas.microsoft.com/office/drawing/2012/chart" uri="{CE6537A1-D6FC-4f65-9D91-7224C49458BB}">
                  <c15:layout>
                    <c:manualLayout>
                      <c:w val="0.32076014070020098"/>
                      <c:h val="0.126470588235294"/>
                    </c:manualLayout>
                  </c15:layout>
                </c:ext>
                <c:ext xmlns:c16="http://schemas.microsoft.com/office/drawing/2014/chart" uri="{C3380CC4-5D6E-409C-BE32-E72D297353CC}">
                  <c16:uniqueId val="{00000005-F6BD-40E9-A1A4-1D43D8FFB655}"/>
                </c:ext>
              </c:extLst>
            </c:dLbl>
            <c:spPr>
              <a:noFill/>
              <a:ln>
                <a:noFill/>
              </a:ln>
              <a:effectLst/>
            </c:spPr>
            <c:txPr>
              <a:bodyPr rot="0" vert="horz"/>
              <a:lstStyle/>
              <a:p>
                <a:pPr>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'secondary categories'!$A$78:$A$79</c:f>
              <c:strCache>
                <c:ptCount val="2"/>
                <c:pt idx="0">
                  <c:v>Implemented</c:v>
                </c:pt>
                <c:pt idx="1">
                  <c:v>Partial</c:v>
                </c:pt>
              </c:strCache>
            </c:strRef>
          </c:cat>
          <c:val>
            <c:numRef>
              <c:f>'secondary categories'!$B$78:$B$79</c:f>
              <c:numCache>
                <c:formatCode>General</c:formatCode>
                <c:ptCount val="2"/>
                <c:pt idx="0">
                  <c:v>1</c:v>
                </c:pt>
                <c:pt idx="1">
                  <c:v>4</c:v>
                </c:pt>
              </c:numCache>
            </c:numRef>
          </c:val>
          <c:extLst>
            <c:ext xmlns:c16="http://schemas.microsoft.com/office/drawing/2014/chart" uri="{C3380CC4-5D6E-409C-BE32-E72D297353CC}">
              <c16:uniqueId val="{00000006-F6BD-40E9-A1A4-1D43D8FFB655}"/>
            </c:ext>
          </c:extLst>
        </c:ser>
        <c:dLbls>
          <c:showLegendKey val="0"/>
          <c:showVal val="1"/>
          <c:showCatName val="1"/>
          <c:showSerName val="0"/>
          <c:showPercent val="0"/>
          <c:showBubbleSize val="0"/>
          <c:showLeaderLines val="1"/>
        </c:dLbls>
        <c:firstSliceAng val="0"/>
      </c:pieChart>
      <c:spPr>
        <a:noFill/>
        <a:ln>
          <a:solidFill>
            <a:sysClr val="window" lastClr="FFFFFF"/>
          </a:solidFill>
        </a:ln>
        <a:effectLst/>
      </c:spPr>
    </c:plotArea>
    <c:plotVisOnly val="1"/>
    <c:dispBlanksAs val="gap"/>
    <c:showDLblsOverMax val="0"/>
  </c:chart>
  <c:spPr>
    <a:solidFill>
      <a:schemeClr val="bg1"/>
    </a:solidFill>
    <a:ln w="9525" cap="flat" cmpd="sng" algn="ctr">
      <a:noFill/>
      <a:round/>
    </a:ln>
    <a:effectLst/>
  </c:spPr>
  <c:txPr>
    <a:bodyPr/>
    <a:lstStyle/>
    <a:p>
      <a:pPr>
        <a:defRPr sz="1400" b="1"/>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Competency-Based Systems 2015</a:t>
            </a:r>
          </a:p>
        </c:rich>
      </c:tx>
      <c:layout/>
      <c:overlay val="0"/>
      <c:spPr>
        <a:noFill/>
        <a:ln>
          <a:noFill/>
        </a:ln>
        <a:effectLst/>
      </c:spPr>
    </c:title>
    <c:autoTitleDeleted val="0"/>
    <c:plotArea>
      <c:layout>
        <c:manualLayout>
          <c:layoutTarget val="inner"/>
          <c:xMode val="edge"/>
          <c:yMode val="edge"/>
          <c:x val="9.3116469816273001E-2"/>
          <c:y val="0.144404588315349"/>
          <c:w val="0.80997670603674499"/>
          <c:h val="0.79997699361653896"/>
        </c:manualLayout>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DFE3-4851-906A-8724743EB39E}"/>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DFE3-4851-906A-8724743EB39E}"/>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DFE3-4851-906A-8724743EB39E}"/>
              </c:ext>
            </c:extLst>
          </c:dPt>
          <c:dLbls>
            <c:dLbl>
              <c:idx val="0"/>
              <c:layout>
                <c:manualLayout>
                  <c:x val="-0.12995520940317201"/>
                  <c:y val="0.106304276274147"/>
                </c:manualLayout>
              </c:layout>
              <c:showLegendKey val="0"/>
              <c:showVal val="1"/>
              <c:showCatName val="1"/>
              <c:showSerName val="0"/>
              <c:showPercent val="0"/>
              <c:showBubbleSize val="0"/>
              <c:extLst>
                <c:ext xmlns:c15="http://schemas.microsoft.com/office/drawing/2012/chart" uri="{CE6537A1-D6FC-4f65-9D91-7224C49458BB}">
                  <c15:layout>
                    <c:manualLayout>
                      <c:w val="0.30234750725592602"/>
                      <c:h val="0.126470588235294"/>
                    </c:manualLayout>
                  </c15:layout>
                </c:ext>
                <c:ext xmlns:c16="http://schemas.microsoft.com/office/drawing/2014/chart" uri="{C3380CC4-5D6E-409C-BE32-E72D297353CC}">
                  <c16:uniqueId val="{00000001-DFE3-4851-906A-8724743EB39E}"/>
                </c:ext>
              </c:extLst>
            </c:dLbl>
            <c:dLbl>
              <c:idx val="1"/>
              <c:layout>
                <c:manualLayout>
                  <c:x val="-0.158450587698277"/>
                  <c:y val="-6.4472407187043798E-3"/>
                </c:manualLayout>
              </c:layout>
              <c:showLegendKey val="0"/>
              <c:showVal val="1"/>
              <c:showCatName val="1"/>
              <c:showSerName val="0"/>
              <c:showPercent val="0"/>
              <c:showBubbleSize val="0"/>
              <c:extLst>
                <c:ext xmlns:c15="http://schemas.microsoft.com/office/drawing/2012/chart" uri="{CE6537A1-D6FC-4f65-9D91-7224C49458BB}">
                  <c15:layout>
                    <c:manualLayout>
                      <c:w val="0.29107989828986702"/>
                      <c:h val="7.0588235294117702E-2"/>
                    </c:manualLayout>
                  </c15:layout>
                </c:ext>
                <c:ext xmlns:c16="http://schemas.microsoft.com/office/drawing/2014/chart" uri="{C3380CC4-5D6E-409C-BE32-E72D297353CC}">
                  <c16:uniqueId val="{00000003-DFE3-4851-906A-8724743EB39E}"/>
                </c:ext>
              </c:extLst>
            </c:dLbl>
            <c:dLbl>
              <c:idx val="2"/>
              <c:layout>
                <c:manualLayout>
                  <c:x val="0.17914601278867001"/>
                  <c:y val="-4.1593968807143798E-2"/>
                </c:manualLayout>
              </c:layout>
              <c:showLegendKey val="0"/>
              <c:showVal val="1"/>
              <c:showCatName val="1"/>
              <c:showSerName val="0"/>
              <c:showPercent val="0"/>
              <c:showBubbleSize val="0"/>
              <c:extLst>
                <c:ext xmlns:c15="http://schemas.microsoft.com/office/drawing/2012/chart" uri="{CE6537A1-D6FC-4f65-9D91-7224C49458BB}">
                  <c15:layout>
                    <c:manualLayout>
                      <c:w val="0.40129718684493298"/>
                      <c:h val="0.12647050566266599"/>
                    </c:manualLayout>
                  </c15:layout>
                </c:ext>
                <c:ext xmlns:c16="http://schemas.microsoft.com/office/drawing/2014/chart" uri="{C3380CC4-5D6E-409C-BE32-E72D297353CC}">
                  <c16:uniqueId val="{00000005-DFE3-4851-906A-8724743EB39E}"/>
                </c:ext>
              </c:extLst>
            </c:dLbl>
            <c:spPr>
              <a:noFill/>
              <a:ln>
                <a:noFill/>
              </a:ln>
              <a:effectLst/>
            </c:spPr>
            <c:txPr>
              <a:bodyPr rot="0" vert="horz"/>
              <a:lstStyle/>
              <a:p>
                <a:pPr>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'secondary categories'!$J$23:$J$25</c:f>
              <c:strCache>
                <c:ptCount val="3"/>
                <c:pt idx="0">
                  <c:v>Thriving</c:v>
                </c:pt>
                <c:pt idx="1">
                  <c:v>Existing</c:v>
                </c:pt>
                <c:pt idx="2">
                  <c:v>Suspended</c:v>
                </c:pt>
              </c:strCache>
            </c:strRef>
          </c:cat>
          <c:val>
            <c:numRef>
              <c:f>'secondary categories'!$K$23:$K$25</c:f>
              <c:numCache>
                <c:formatCode>General</c:formatCode>
                <c:ptCount val="3"/>
                <c:pt idx="0">
                  <c:v>1</c:v>
                </c:pt>
                <c:pt idx="1">
                  <c:v>2</c:v>
                </c:pt>
                <c:pt idx="2">
                  <c:v>5</c:v>
                </c:pt>
              </c:numCache>
            </c:numRef>
          </c:val>
          <c:extLst>
            <c:ext xmlns:c16="http://schemas.microsoft.com/office/drawing/2014/chart" uri="{C3380CC4-5D6E-409C-BE32-E72D297353CC}">
              <c16:uniqueId val="{00000006-DFE3-4851-906A-8724743EB39E}"/>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b="1"/>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Participation-Based Systems 2015</a:t>
            </a:r>
          </a:p>
        </c:rich>
      </c:tx>
      <c:layout/>
      <c:overlay val="0"/>
      <c:spPr>
        <a:noFill/>
        <a:ln>
          <a:noFill/>
        </a:ln>
        <a:effectLst/>
      </c:spPr>
    </c:title>
    <c:autoTitleDeleted val="0"/>
    <c:plotArea>
      <c:layout>
        <c:manualLayout>
          <c:layoutTarget val="inner"/>
          <c:xMode val="edge"/>
          <c:yMode val="edge"/>
          <c:x val="0.106158252903085"/>
          <c:y val="0.13751077836581899"/>
          <c:w val="0.86315439454440701"/>
          <c:h val="0.82919392452992602"/>
        </c:manualLayout>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72A7-4023-89E2-4E954F8B45D3}"/>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72A7-4023-89E2-4E954F8B45D3}"/>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72A7-4023-89E2-4E954F8B45D3}"/>
              </c:ext>
            </c:extLst>
          </c:dPt>
          <c:dLbls>
            <c:dLbl>
              <c:idx val="0"/>
              <c:layout>
                <c:manualLayout>
                  <c:x val="-0.24404282141897601"/>
                  <c:y val="-0.278243119318349"/>
                </c:manualLayout>
              </c:layout>
              <c:showLegendKey val="0"/>
              <c:showVal val="1"/>
              <c:showCatName val="1"/>
              <c:showSerName val="0"/>
              <c:showPercent val="0"/>
              <c:showBubbleSize val="0"/>
              <c:extLst>
                <c:ext xmlns:c15="http://schemas.microsoft.com/office/drawing/2012/chart" uri="{CE6537A1-D6FC-4f65-9D91-7224C49458BB}">
                  <c15:layout>
                    <c:manualLayout>
                      <c:w val="0.30234750725592602"/>
                      <c:h val="0.126470588235294"/>
                    </c:manualLayout>
                  </c15:layout>
                </c:ext>
                <c:ext xmlns:c16="http://schemas.microsoft.com/office/drawing/2014/chart" uri="{C3380CC4-5D6E-409C-BE32-E72D297353CC}">
                  <c16:uniqueId val="{00000001-72A7-4023-89E2-4E954F8B45D3}"/>
                </c:ext>
              </c:extLst>
            </c:dLbl>
            <c:dLbl>
              <c:idx val="1"/>
              <c:layout>
                <c:manualLayout>
                  <c:x val="0.18897651573080901"/>
                  <c:y val="0.186754901573504"/>
                </c:manualLayout>
              </c:layout>
              <c:showLegendKey val="0"/>
              <c:showVal val="1"/>
              <c:showCatName val="1"/>
              <c:showSerName val="0"/>
              <c:showPercent val="0"/>
              <c:showBubbleSize val="0"/>
              <c:extLst>
                <c:ext xmlns:c15="http://schemas.microsoft.com/office/drawing/2012/chart" uri="{CE6537A1-D6FC-4f65-9D91-7224C49458BB}">
                  <c15:layout>
                    <c:manualLayout>
                      <c:w val="0.27708158527428201"/>
                      <c:h val="0.16486434824243801"/>
                    </c:manualLayout>
                  </c15:layout>
                </c:ext>
                <c:ext xmlns:c16="http://schemas.microsoft.com/office/drawing/2014/chart" uri="{C3380CC4-5D6E-409C-BE32-E72D297353CC}">
                  <c16:uniqueId val="{00000003-72A7-4023-89E2-4E954F8B45D3}"/>
                </c:ext>
              </c:extLst>
            </c:dLbl>
            <c:dLbl>
              <c:idx val="2"/>
              <c:layout>
                <c:manualLayout>
                  <c:x val="0.19490294015835"/>
                  <c:y val="0.127009109155473"/>
                </c:manualLayout>
              </c:layout>
              <c:showLegendKey val="0"/>
              <c:showVal val="1"/>
              <c:showCatName val="1"/>
              <c:showSerName val="0"/>
              <c:showPercent val="0"/>
              <c:showBubbleSize val="0"/>
              <c:extLst>
                <c:ext xmlns:c15="http://schemas.microsoft.com/office/drawing/2012/chart" uri="{CE6537A1-D6FC-4f65-9D91-7224C49458BB}">
                  <c15:layout>
                    <c:manualLayout>
                      <c:w val="0.32076014070020098"/>
                      <c:h val="0.126470588235294"/>
                    </c:manualLayout>
                  </c15:layout>
                </c:ext>
                <c:ext xmlns:c16="http://schemas.microsoft.com/office/drawing/2014/chart" uri="{C3380CC4-5D6E-409C-BE32-E72D297353CC}">
                  <c16:uniqueId val="{00000005-72A7-4023-89E2-4E954F8B45D3}"/>
                </c:ext>
              </c:extLst>
            </c:dLbl>
            <c:spPr>
              <a:noFill/>
              <a:ln>
                <a:noFill/>
              </a:ln>
              <a:effectLst/>
            </c:spPr>
            <c:txPr>
              <a:bodyPr rot="0" vert="horz"/>
              <a:lstStyle/>
              <a:p>
                <a:pPr>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'secondary categories'!$J$60:$J$61</c:f>
              <c:strCache>
                <c:ptCount val="2"/>
                <c:pt idx="0">
                  <c:v>Thriving</c:v>
                </c:pt>
                <c:pt idx="1">
                  <c:v>Existing</c:v>
                </c:pt>
              </c:strCache>
            </c:strRef>
          </c:cat>
          <c:val>
            <c:numRef>
              <c:f>'secondary categories'!$K$60:$K$61</c:f>
              <c:numCache>
                <c:formatCode>General</c:formatCode>
                <c:ptCount val="2"/>
                <c:pt idx="0">
                  <c:v>4</c:v>
                </c:pt>
                <c:pt idx="1">
                  <c:v>1</c:v>
                </c:pt>
              </c:numCache>
            </c:numRef>
          </c:val>
          <c:extLst>
            <c:ext xmlns:c16="http://schemas.microsoft.com/office/drawing/2014/chart" uri="{C3380CC4-5D6E-409C-BE32-E72D297353CC}">
              <c16:uniqueId val="{00000006-72A7-4023-89E2-4E954F8B45D3}"/>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b="1"/>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Hybrid Badge Systems 2015</a:t>
            </a:r>
          </a:p>
        </c:rich>
      </c:tx>
      <c:layout/>
      <c:overlay val="0"/>
      <c:spPr>
        <a:noFill/>
        <a:ln>
          <a:noFill/>
        </a:ln>
        <a:effectLst/>
      </c:spPr>
    </c:title>
    <c:autoTitleDeleted val="0"/>
    <c:plotArea>
      <c:layout>
        <c:manualLayout>
          <c:layoutTarget val="inner"/>
          <c:xMode val="edge"/>
          <c:yMode val="edge"/>
          <c:x val="0.119488509058319"/>
          <c:y val="0.15584080690820001"/>
          <c:w val="0.80114941425004804"/>
          <c:h val="0.79388824131122604"/>
        </c:manualLayout>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2C84-4D1D-AE82-C75808B8020F}"/>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2C84-4D1D-AE82-C75808B8020F}"/>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2C84-4D1D-AE82-C75808B8020F}"/>
              </c:ext>
            </c:extLst>
          </c:dPt>
          <c:dLbls>
            <c:dLbl>
              <c:idx val="0"/>
              <c:layout>
                <c:manualLayout>
                  <c:x val="-0.191549352423009"/>
                  <c:y val="0.119165971900571"/>
                </c:manualLayout>
              </c:layout>
              <c:showLegendKey val="0"/>
              <c:showVal val="1"/>
              <c:showCatName val="1"/>
              <c:showSerName val="0"/>
              <c:showPercent val="0"/>
              <c:showBubbleSize val="0"/>
              <c:extLst>
                <c:ext xmlns:c15="http://schemas.microsoft.com/office/drawing/2012/chart" uri="{CE6537A1-D6FC-4f65-9D91-7224C49458BB}">
                  <c15:layout>
                    <c:manualLayout>
                      <c:w val="0.30234750725592602"/>
                      <c:h val="0.126470588235294"/>
                    </c:manualLayout>
                  </c15:layout>
                </c:ext>
                <c:ext xmlns:c16="http://schemas.microsoft.com/office/drawing/2014/chart" uri="{C3380CC4-5D6E-409C-BE32-E72D297353CC}">
                  <c16:uniqueId val="{00000001-2C84-4D1D-AE82-C75808B8020F}"/>
                </c:ext>
              </c:extLst>
            </c:dLbl>
            <c:dLbl>
              <c:idx val="1"/>
              <c:layout>
                <c:manualLayout>
                  <c:x val="-9.3641103081292896E-3"/>
                  <c:y val="-0.15350873436892901"/>
                </c:manualLayout>
              </c:layout>
              <c:showLegendKey val="0"/>
              <c:showVal val="1"/>
              <c:showCatName val="1"/>
              <c:showSerName val="0"/>
              <c:showPercent val="0"/>
              <c:showBubbleSize val="0"/>
              <c:extLst>
                <c:ext xmlns:c15="http://schemas.microsoft.com/office/drawing/2012/chart" uri="{CE6537A1-D6FC-4f65-9D91-7224C49458BB}">
                  <c15:layout>
                    <c:manualLayout>
                      <c:w val="0.29107989828986702"/>
                      <c:h val="7.0588235294117702E-2"/>
                    </c:manualLayout>
                  </c15:layout>
                </c:ext>
                <c:ext xmlns:c16="http://schemas.microsoft.com/office/drawing/2014/chart" uri="{C3380CC4-5D6E-409C-BE32-E72D297353CC}">
                  <c16:uniqueId val="{00000003-2C84-4D1D-AE82-C75808B8020F}"/>
                </c:ext>
              </c:extLst>
            </c:dLbl>
            <c:dLbl>
              <c:idx val="2"/>
              <c:layout>
                <c:manualLayout>
                  <c:x val="0.118205600124678"/>
                  <c:y val="9.5293636287295203E-2"/>
                </c:manualLayout>
              </c:layout>
              <c:showLegendKey val="0"/>
              <c:showVal val="1"/>
              <c:showCatName val="1"/>
              <c:showSerName val="0"/>
              <c:showPercent val="0"/>
              <c:showBubbleSize val="0"/>
              <c:extLst>
                <c:ext xmlns:c15="http://schemas.microsoft.com/office/drawing/2012/chart" uri="{CE6537A1-D6FC-4f65-9D91-7224C49458BB}">
                  <c15:layout>
                    <c:manualLayout>
                      <c:w val="0.41029818845688598"/>
                      <c:h val="0.126470593490313"/>
                    </c:manualLayout>
                  </c15:layout>
                </c:ext>
                <c:ext xmlns:c16="http://schemas.microsoft.com/office/drawing/2014/chart" uri="{C3380CC4-5D6E-409C-BE32-E72D297353CC}">
                  <c16:uniqueId val="{00000005-2C84-4D1D-AE82-C75808B8020F}"/>
                </c:ext>
              </c:extLst>
            </c:dLbl>
            <c:spPr>
              <a:noFill/>
              <a:ln>
                <a:noFill/>
              </a:ln>
              <a:effectLst/>
            </c:spPr>
            <c:txPr>
              <a:bodyPr rot="0" vert="horz"/>
              <a:lstStyle/>
              <a:p>
                <a:pPr>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'secondary categories'!$J$78:$J$80</c:f>
              <c:strCache>
                <c:ptCount val="3"/>
                <c:pt idx="0">
                  <c:v>Thriving</c:v>
                </c:pt>
                <c:pt idx="1">
                  <c:v>Existing</c:v>
                </c:pt>
                <c:pt idx="2">
                  <c:v>Suspended</c:v>
                </c:pt>
              </c:strCache>
            </c:strRef>
          </c:cat>
          <c:val>
            <c:numRef>
              <c:f>'secondary categories'!$K$78:$K$80</c:f>
              <c:numCache>
                <c:formatCode>General</c:formatCode>
                <c:ptCount val="3"/>
                <c:pt idx="0">
                  <c:v>2</c:v>
                </c:pt>
                <c:pt idx="1">
                  <c:v>1</c:v>
                </c:pt>
                <c:pt idx="2">
                  <c:v>2</c:v>
                </c:pt>
              </c:numCache>
            </c:numRef>
          </c:val>
          <c:extLst>
            <c:ext xmlns:c16="http://schemas.microsoft.com/office/drawing/2014/chart" uri="{C3380CC4-5D6E-409C-BE32-E72D297353CC}">
              <c16:uniqueId val="{00000006-2C84-4D1D-AE82-C75808B8020F}"/>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b="1"/>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Inquiry-Based Systems 2015</a:t>
            </a:r>
          </a:p>
        </c:rich>
      </c:tx>
      <c:layout/>
      <c:overlay val="0"/>
      <c:spPr>
        <a:noFill/>
        <a:ln>
          <a:noFill/>
        </a:ln>
        <a:effectLst/>
      </c:spPr>
    </c:title>
    <c:autoTitleDeleted val="0"/>
    <c:plotArea>
      <c:layout>
        <c:manualLayout>
          <c:layoutTarget val="inner"/>
          <c:xMode val="edge"/>
          <c:yMode val="edge"/>
          <c:x val="0.2565861716021573"/>
          <c:y val="0.20464992551606725"/>
          <c:w val="0.51319760059676112"/>
          <c:h val="0.79531625269814243"/>
        </c:manualLayout>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1C05-40BE-AF08-7CE9E9FE3913}"/>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1C05-40BE-AF08-7CE9E9FE3913}"/>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1C05-40BE-AF08-7CE9E9FE3913}"/>
              </c:ext>
            </c:extLst>
          </c:dPt>
          <c:dLbls>
            <c:dLbl>
              <c:idx val="0"/>
              <c:layout>
                <c:manualLayout>
                  <c:x val="-0.191549352423009"/>
                  <c:y val="0.119165971900571"/>
                </c:manualLayout>
              </c:layout>
              <c:showLegendKey val="0"/>
              <c:showVal val="1"/>
              <c:showCatName val="1"/>
              <c:showSerName val="0"/>
              <c:showPercent val="0"/>
              <c:showBubbleSize val="0"/>
              <c:extLst>
                <c:ext xmlns:c15="http://schemas.microsoft.com/office/drawing/2012/chart" uri="{CE6537A1-D6FC-4f65-9D91-7224C49458BB}">
                  <c15:layout>
                    <c:manualLayout>
                      <c:w val="0.30234750725592602"/>
                      <c:h val="0.126470588235294"/>
                    </c:manualLayout>
                  </c15:layout>
                </c:ext>
                <c:ext xmlns:c16="http://schemas.microsoft.com/office/drawing/2014/chart" uri="{C3380CC4-5D6E-409C-BE32-E72D297353CC}">
                  <c16:uniqueId val="{00000001-1C05-40BE-AF08-7CE9E9FE3913}"/>
                </c:ext>
              </c:extLst>
            </c:dLbl>
            <c:dLbl>
              <c:idx val="1"/>
              <c:layout>
                <c:manualLayout>
                  <c:x val="0.12279923993875801"/>
                  <c:y val="-0.19181517160491199"/>
                </c:manualLayout>
              </c:layout>
              <c:showLegendKey val="0"/>
              <c:showVal val="1"/>
              <c:showCatName val="1"/>
              <c:showSerName val="0"/>
              <c:showPercent val="0"/>
              <c:showBubbleSize val="0"/>
              <c:extLst>
                <c:ext xmlns:c15="http://schemas.microsoft.com/office/drawing/2012/chart" uri="{CE6537A1-D6FC-4f65-9D91-7224C49458BB}">
                  <c15:layout>
                    <c:manualLayout>
                      <c:w val="0.29107989828986702"/>
                      <c:h val="7.0588235294117702E-2"/>
                    </c:manualLayout>
                  </c15:layout>
                </c:ext>
                <c:ext xmlns:c16="http://schemas.microsoft.com/office/drawing/2014/chart" uri="{C3380CC4-5D6E-409C-BE32-E72D297353CC}">
                  <c16:uniqueId val="{00000003-1C05-40BE-AF08-7CE9E9FE3913}"/>
                </c:ext>
              </c:extLst>
            </c:dLbl>
            <c:dLbl>
              <c:idx val="2"/>
              <c:layout>
                <c:manualLayout>
                  <c:x val="0.119537795646482"/>
                  <c:y val="0.14148793056273401"/>
                </c:manualLayout>
              </c:layout>
              <c:showLegendKey val="0"/>
              <c:showVal val="1"/>
              <c:showCatName val="1"/>
              <c:showSerName val="0"/>
              <c:showPercent val="0"/>
              <c:showBubbleSize val="0"/>
              <c:extLst>
                <c:ext xmlns:c15="http://schemas.microsoft.com/office/drawing/2012/chart" uri="{CE6537A1-D6FC-4f65-9D91-7224C49458BB}">
                  <c15:layout>
                    <c:manualLayout>
                      <c:w val="0.40554593299483399"/>
                      <c:h val="0.12647067765177999"/>
                    </c:manualLayout>
                  </c15:layout>
                </c:ext>
                <c:ext xmlns:c16="http://schemas.microsoft.com/office/drawing/2014/chart" uri="{C3380CC4-5D6E-409C-BE32-E72D297353CC}">
                  <c16:uniqueId val="{00000005-1C05-40BE-AF08-7CE9E9FE3913}"/>
                </c:ext>
              </c:extLst>
            </c:dLbl>
            <c:spPr>
              <a:noFill/>
              <a:ln>
                <a:noFill/>
              </a:ln>
              <a:effectLst/>
            </c:spPr>
            <c:txPr>
              <a:bodyPr rot="0" vert="horz"/>
              <a:lstStyle/>
              <a:p>
                <a:pPr>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'secondary categories'!$J$41:$J$43</c:f>
              <c:strCache>
                <c:ptCount val="3"/>
                <c:pt idx="0">
                  <c:v>Thriving</c:v>
                </c:pt>
                <c:pt idx="1">
                  <c:v>Existing</c:v>
                </c:pt>
                <c:pt idx="2">
                  <c:v>Suspended</c:v>
                </c:pt>
              </c:strCache>
            </c:strRef>
          </c:cat>
          <c:val>
            <c:numRef>
              <c:f>'secondary categories'!$K$41:$K$43</c:f>
              <c:numCache>
                <c:formatCode>General</c:formatCode>
                <c:ptCount val="3"/>
                <c:pt idx="0">
                  <c:v>4</c:v>
                </c:pt>
                <c:pt idx="1">
                  <c:v>4</c:v>
                </c:pt>
                <c:pt idx="2">
                  <c:v>4</c:v>
                </c:pt>
              </c:numCache>
            </c:numRef>
          </c:val>
          <c:extLst>
            <c:ext xmlns:c16="http://schemas.microsoft.com/office/drawing/2014/chart" uri="{C3380CC4-5D6E-409C-BE32-E72D297353CC}">
              <c16:uniqueId val="{00000006-1C05-40BE-AF08-7CE9E9FE3913}"/>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b="1"/>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Competency-Based Systems 2015</a:t>
            </a:r>
          </a:p>
        </c:rich>
      </c:tx>
      <c:layout/>
      <c:overlay val="0"/>
      <c:spPr>
        <a:noFill/>
        <a:ln>
          <a:noFill/>
        </a:ln>
        <a:effectLst/>
      </c:spPr>
    </c:title>
    <c:autoTitleDeleted val="0"/>
    <c:plotArea>
      <c:layout>
        <c:manualLayout>
          <c:layoutTarget val="inner"/>
          <c:xMode val="edge"/>
          <c:yMode val="edge"/>
          <c:x val="0.13793452289052105"/>
          <c:y val="0.18695789356117717"/>
          <c:w val="0.76515876691884099"/>
          <c:h val="0.72649382922879324"/>
        </c:manualLayout>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2F8A-4765-8F52-7E0DA8FDE361}"/>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2F8A-4765-8F52-7E0DA8FDE361}"/>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2F8A-4765-8F52-7E0DA8FDE361}"/>
              </c:ext>
            </c:extLst>
          </c:dPt>
          <c:dLbls>
            <c:dLbl>
              <c:idx val="0"/>
              <c:layout>
                <c:manualLayout>
                  <c:x val="-0.12995520940317201"/>
                  <c:y val="0.106304276274147"/>
                </c:manualLayout>
              </c:layout>
              <c:showLegendKey val="0"/>
              <c:showVal val="1"/>
              <c:showCatName val="1"/>
              <c:showSerName val="0"/>
              <c:showPercent val="0"/>
              <c:showBubbleSize val="0"/>
              <c:extLst>
                <c:ext xmlns:c15="http://schemas.microsoft.com/office/drawing/2012/chart" uri="{CE6537A1-D6FC-4f65-9D91-7224C49458BB}">
                  <c15:layout>
                    <c:manualLayout>
                      <c:w val="0.30234750725592602"/>
                      <c:h val="0.126470588235294"/>
                    </c:manualLayout>
                  </c15:layout>
                </c:ext>
                <c:ext xmlns:c16="http://schemas.microsoft.com/office/drawing/2014/chart" uri="{C3380CC4-5D6E-409C-BE32-E72D297353CC}">
                  <c16:uniqueId val="{00000001-2F8A-4765-8F52-7E0DA8FDE361}"/>
                </c:ext>
              </c:extLst>
            </c:dLbl>
            <c:dLbl>
              <c:idx val="1"/>
              <c:layout>
                <c:manualLayout>
                  <c:x val="-0.158450587698277"/>
                  <c:y val="-6.4472407187043798E-3"/>
                </c:manualLayout>
              </c:layout>
              <c:showLegendKey val="0"/>
              <c:showVal val="1"/>
              <c:showCatName val="1"/>
              <c:showSerName val="0"/>
              <c:showPercent val="0"/>
              <c:showBubbleSize val="0"/>
              <c:extLst>
                <c:ext xmlns:c15="http://schemas.microsoft.com/office/drawing/2012/chart" uri="{CE6537A1-D6FC-4f65-9D91-7224C49458BB}">
                  <c15:layout>
                    <c:manualLayout>
                      <c:w val="0.29107989828986702"/>
                      <c:h val="7.0588235294117702E-2"/>
                    </c:manualLayout>
                  </c15:layout>
                </c:ext>
                <c:ext xmlns:c16="http://schemas.microsoft.com/office/drawing/2014/chart" uri="{C3380CC4-5D6E-409C-BE32-E72D297353CC}">
                  <c16:uniqueId val="{00000003-2F8A-4765-8F52-7E0DA8FDE361}"/>
                </c:ext>
              </c:extLst>
            </c:dLbl>
            <c:dLbl>
              <c:idx val="2"/>
              <c:layout>
                <c:manualLayout>
                  <c:x val="0.17914601278867001"/>
                  <c:y val="-4.1593968807143798E-2"/>
                </c:manualLayout>
              </c:layout>
              <c:showLegendKey val="0"/>
              <c:showVal val="1"/>
              <c:showCatName val="1"/>
              <c:showSerName val="0"/>
              <c:showPercent val="0"/>
              <c:showBubbleSize val="0"/>
              <c:extLst>
                <c:ext xmlns:c15="http://schemas.microsoft.com/office/drawing/2012/chart" uri="{CE6537A1-D6FC-4f65-9D91-7224C49458BB}">
                  <c15:layout>
                    <c:manualLayout>
                      <c:w val="0.40129718684493298"/>
                      <c:h val="0.12647050566266599"/>
                    </c:manualLayout>
                  </c15:layout>
                </c:ext>
                <c:ext xmlns:c16="http://schemas.microsoft.com/office/drawing/2014/chart" uri="{C3380CC4-5D6E-409C-BE32-E72D297353CC}">
                  <c16:uniqueId val="{00000005-2F8A-4765-8F52-7E0DA8FDE361}"/>
                </c:ext>
              </c:extLst>
            </c:dLbl>
            <c:spPr>
              <a:noFill/>
              <a:ln>
                <a:noFill/>
              </a:ln>
              <a:effectLst/>
            </c:spPr>
            <c:txPr>
              <a:bodyPr rot="0" vert="horz"/>
              <a:lstStyle/>
              <a:p>
                <a:pPr>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'secondary categories'!$J$23:$J$25</c:f>
              <c:strCache>
                <c:ptCount val="3"/>
                <c:pt idx="0">
                  <c:v>Thriving</c:v>
                </c:pt>
                <c:pt idx="1">
                  <c:v>Existing</c:v>
                </c:pt>
                <c:pt idx="2">
                  <c:v>Suspended</c:v>
                </c:pt>
              </c:strCache>
            </c:strRef>
          </c:cat>
          <c:val>
            <c:numRef>
              <c:f>'secondary categories'!$K$23:$K$25</c:f>
              <c:numCache>
                <c:formatCode>General</c:formatCode>
                <c:ptCount val="3"/>
                <c:pt idx="0">
                  <c:v>1</c:v>
                </c:pt>
                <c:pt idx="1">
                  <c:v>2</c:v>
                </c:pt>
                <c:pt idx="2">
                  <c:v>5</c:v>
                </c:pt>
              </c:numCache>
            </c:numRef>
          </c:val>
          <c:extLst>
            <c:ext xmlns:c16="http://schemas.microsoft.com/office/drawing/2014/chart" uri="{C3380CC4-5D6E-409C-BE32-E72D297353CC}">
              <c16:uniqueId val="{00000006-2F8A-4765-8F52-7E0DA8FDE361}"/>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b="1"/>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Participation-Based Systems 2015</a:t>
            </a:r>
          </a:p>
        </c:rich>
      </c:tx>
      <c:layout/>
      <c:overlay val="0"/>
      <c:spPr>
        <a:noFill/>
        <a:ln>
          <a:noFill/>
        </a:ln>
        <a:effectLst/>
      </c:spPr>
    </c:title>
    <c:autoTitleDeleted val="0"/>
    <c:plotArea>
      <c:layout>
        <c:manualLayout>
          <c:layoutTarget val="inner"/>
          <c:xMode val="edge"/>
          <c:yMode val="edge"/>
          <c:x val="0.17262449331038876"/>
          <c:y val="0.24943841048196358"/>
          <c:w val="0.71938822174843275"/>
          <c:h val="0.72686013229364466"/>
        </c:manualLayout>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BEDB-45BD-AA6E-05204FFC688E}"/>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BEDB-45BD-AA6E-05204FFC688E}"/>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BEDB-45BD-AA6E-05204FFC688E}"/>
              </c:ext>
            </c:extLst>
          </c:dPt>
          <c:dLbls>
            <c:dLbl>
              <c:idx val="0"/>
              <c:layout>
                <c:manualLayout>
                  <c:x val="-0.24404282141897601"/>
                  <c:y val="-0.278243119318349"/>
                </c:manualLayout>
              </c:layout>
              <c:showLegendKey val="0"/>
              <c:showVal val="1"/>
              <c:showCatName val="1"/>
              <c:showSerName val="0"/>
              <c:showPercent val="0"/>
              <c:showBubbleSize val="0"/>
              <c:extLst>
                <c:ext xmlns:c15="http://schemas.microsoft.com/office/drawing/2012/chart" uri="{CE6537A1-D6FC-4f65-9D91-7224C49458BB}">
                  <c15:layout>
                    <c:manualLayout>
                      <c:w val="0.30234750725592602"/>
                      <c:h val="0.126470588235294"/>
                    </c:manualLayout>
                  </c15:layout>
                </c:ext>
                <c:ext xmlns:c16="http://schemas.microsoft.com/office/drawing/2014/chart" uri="{C3380CC4-5D6E-409C-BE32-E72D297353CC}">
                  <c16:uniqueId val="{00000001-BEDB-45BD-AA6E-05204FFC688E}"/>
                </c:ext>
              </c:extLst>
            </c:dLbl>
            <c:dLbl>
              <c:idx val="1"/>
              <c:layout>
                <c:manualLayout>
                  <c:x val="0.18897651573080901"/>
                  <c:y val="0.186754901573504"/>
                </c:manualLayout>
              </c:layout>
              <c:showLegendKey val="0"/>
              <c:showVal val="1"/>
              <c:showCatName val="1"/>
              <c:showSerName val="0"/>
              <c:showPercent val="0"/>
              <c:showBubbleSize val="0"/>
              <c:extLst>
                <c:ext xmlns:c15="http://schemas.microsoft.com/office/drawing/2012/chart" uri="{CE6537A1-D6FC-4f65-9D91-7224C49458BB}">
                  <c15:layout>
                    <c:manualLayout>
                      <c:w val="0.27708158527428201"/>
                      <c:h val="0.16486434824243801"/>
                    </c:manualLayout>
                  </c15:layout>
                </c:ext>
                <c:ext xmlns:c16="http://schemas.microsoft.com/office/drawing/2014/chart" uri="{C3380CC4-5D6E-409C-BE32-E72D297353CC}">
                  <c16:uniqueId val="{00000003-BEDB-45BD-AA6E-05204FFC688E}"/>
                </c:ext>
              </c:extLst>
            </c:dLbl>
            <c:dLbl>
              <c:idx val="2"/>
              <c:layout>
                <c:manualLayout>
                  <c:x val="0.19490294015835"/>
                  <c:y val="0.127009109155473"/>
                </c:manualLayout>
              </c:layout>
              <c:showLegendKey val="0"/>
              <c:showVal val="1"/>
              <c:showCatName val="1"/>
              <c:showSerName val="0"/>
              <c:showPercent val="0"/>
              <c:showBubbleSize val="0"/>
              <c:extLst>
                <c:ext xmlns:c15="http://schemas.microsoft.com/office/drawing/2012/chart" uri="{CE6537A1-D6FC-4f65-9D91-7224C49458BB}">
                  <c15:layout>
                    <c:manualLayout>
                      <c:w val="0.32076014070020098"/>
                      <c:h val="0.126470588235294"/>
                    </c:manualLayout>
                  </c15:layout>
                </c:ext>
                <c:ext xmlns:c16="http://schemas.microsoft.com/office/drawing/2014/chart" uri="{C3380CC4-5D6E-409C-BE32-E72D297353CC}">
                  <c16:uniqueId val="{00000005-BEDB-45BD-AA6E-05204FFC688E}"/>
                </c:ext>
              </c:extLst>
            </c:dLbl>
            <c:spPr>
              <a:noFill/>
              <a:ln>
                <a:noFill/>
              </a:ln>
              <a:effectLst/>
            </c:spPr>
            <c:txPr>
              <a:bodyPr rot="0" vert="horz"/>
              <a:lstStyle/>
              <a:p>
                <a:pPr>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'secondary categories'!$J$60:$J$61</c:f>
              <c:strCache>
                <c:ptCount val="2"/>
                <c:pt idx="0">
                  <c:v>Thriving</c:v>
                </c:pt>
                <c:pt idx="1">
                  <c:v>Existing</c:v>
                </c:pt>
              </c:strCache>
            </c:strRef>
          </c:cat>
          <c:val>
            <c:numRef>
              <c:f>'secondary categories'!$K$60:$K$61</c:f>
              <c:numCache>
                <c:formatCode>General</c:formatCode>
                <c:ptCount val="2"/>
                <c:pt idx="0">
                  <c:v>4</c:v>
                </c:pt>
                <c:pt idx="1">
                  <c:v>1</c:v>
                </c:pt>
              </c:numCache>
            </c:numRef>
          </c:val>
          <c:extLst>
            <c:ext xmlns:c16="http://schemas.microsoft.com/office/drawing/2014/chart" uri="{C3380CC4-5D6E-409C-BE32-E72D297353CC}">
              <c16:uniqueId val="{00000006-BEDB-45BD-AA6E-05204FFC688E}"/>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b="1"/>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Inquiry-Based Systems 2015</a:t>
            </a:r>
          </a:p>
        </c:rich>
      </c:tx>
      <c:layout/>
      <c:overlay val="0"/>
      <c:spPr>
        <a:noFill/>
        <a:ln>
          <a:noFill/>
        </a:ln>
        <a:effectLst/>
      </c:spPr>
    </c:title>
    <c:autoTitleDeleted val="0"/>
    <c:plotArea>
      <c:layout>
        <c:manualLayout>
          <c:layoutTarget val="inner"/>
          <c:xMode val="edge"/>
          <c:yMode val="edge"/>
          <c:x val="0.2565861716021573"/>
          <c:y val="0.24997886088266899"/>
          <c:w val="0.62195764899286765"/>
          <c:h val="0.59146724670881079"/>
        </c:manualLayout>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5AC7-4514-864E-57230138E771}"/>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5AC7-4514-864E-57230138E771}"/>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5AC7-4514-864E-57230138E771}"/>
              </c:ext>
            </c:extLst>
          </c:dPt>
          <c:dLbls>
            <c:dLbl>
              <c:idx val="0"/>
              <c:layout>
                <c:manualLayout>
                  <c:x val="-0.191549352423009"/>
                  <c:y val="0.119165971900571"/>
                </c:manualLayout>
              </c:layout>
              <c:showLegendKey val="0"/>
              <c:showVal val="1"/>
              <c:showCatName val="1"/>
              <c:showSerName val="0"/>
              <c:showPercent val="0"/>
              <c:showBubbleSize val="0"/>
              <c:extLst>
                <c:ext xmlns:c15="http://schemas.microsoft.com/office/drawing/2012/chart" uri="{CE6537A1-D6FC-4f65-9D91-7224C49458BB}">
                  <c15:layout>
                    <c:manualLayout>
                      <c:w val="0.30234750725592602"/>
                      <c:h val="0.126470588235294"/>
                    </c:manualLayout>
                  </c15:layout>
                </c:ext>
                <c:ext xmlns:c16="http://schemas.microsoft.com/office/drawing/2014/chart" uri="{C3380CC4-5D6E-409C-BE32-E72D297353CC}">
                  <c16:uniqueId val="{00000001-5AC7-4514-864E-57230138E771}"/>
                </c:ext>
              </c:extLst>
            </c:dLbl>
            <c:dLbl>
              <c:idx val="1"/>
              <c:layout>
                <c:manualLayout>
                  <c:x val="5.4285615498132177E-2"/>
                  <c:y val="-0.13086599079385727"/>
                </c:manualLayout>
              </c:layout>
              <c:showLegendKey val="0"/>
              <c:showVal val="1"/>
              <c:showCatName val="1"/>
              <c:showSerName val="0"/>
              <c:showPercent val="0"/>
              <c:showBubbleSize val="0"/>
              <c:extLst>
                <c:ext xmlns:c15="http://schemas.microsoft.com/office/drawing/2012/chart" uri="{CE6537A1-D6FC-4f65-9D91-7224C49458BB}">
                  <c15:layout>
                    <c:manualLayout>
                      <c:w val="0.29107989828986702"/>
                      <c:h val="7.0588235294117702E-2"/>
                    </c:manualLayout>
                  </c15:layout>
                </c:ext>
                <c:ext xmlns:c16="http://schemas.microsoft.com/office/drawing/2014/chart" uri="{C3380CC4-5D6E-409C-BE32-E72D297353CC}">
                  <c16:uniqueId val="{00000003-5AC7-4514-864E-57230138E771}"/>
                </c:ext>
              </c:extLst>
            </c:dLbl>
            <c:dLbl>
              <c:idx val="2"/>
              <c:layout>
                <c:manualLayout>
                  <c:x val="0.119537795646482"/>
                  <c:y val="0.14148793056273401"/>
                </c:manualLayout>
              </c:layout>
              <c:showLegendKey val="0"/>
              <c:showVal val="1"/>
              <c:showCatName val="1"/>
              <c:showSerName val="0"/>
              <c:showPercent val="0"/>
              <c:showBubbleSize val="0"/>
              <c:extLst>
                <c:ext xmlns:c15="http://schemas.microsoft.com/office/drawing/2012/chart" uri="{CE6537A1-D6FC-4f65-9D91-7224C49458BB}">
                  <c15:layout>
                    <c:manualLayout>
                      <c:w val="0.40554593299483399"/>
                      <c:h val="0.12647067765177999"/>
                    </c:manualLayout>
                  </c15:layout>
                </c:ext>
                <c:ext xmlns:c16="http://schemas.microsoft.com/office/drawing/2014/chart" uri="{C3380CC4-5D6E-409C-BE32-E72D297353CC}">
                  <c16:uniqueId val="{00000005-5AC7-4514-864E-57230138E771}"/>
                </c:ext>
              </c:extLst>
            </c:dLbl>
            <c:spPr>
              <a:noFill/>
              <a:ln>
                <a:noFill/>
              </a:ln>
              <a:effectLst/>
            </c:spPr>
            <c:txPr>
              <a:bodyPr rot="0" vert="horz"/>
              <a:lstStyle/>
              <a:p>
                <a:pPr>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'secondary categories'!$J$41:$J$43</c:f>
              <c:strCache>
                <c:ptCount val="3"/>
                <c:pt idx="0">
                  <c:v>Thriving</c:v>
                </c:pt>
                <c:pt idx="1">
                  <c:v>Existing</c:v>
                </c:pt>
                <c:pt idx="2">
                  <c:v>Suspended</c:v>
                </c:pt>
              </c:strCache>
            </c:strRef>
          </c:cat>
          <c:val>
            <c:numRef>
              <c:f>'secondary categories'!$K$41:$K$43</c:f>
              <c:numCache>
                <c:formatCode>General</c:formatCode>
                <c:ptCount val="3"/>
                <c:pt idx="0">
                  <c:v>4</c:v>
                </c:pt>
                <c:pt idx="1">
                  <c:v>4</c:v>
                </c:pt>
                <c:pt idx="2">
                  <c:v>4</c:v>
                </c:pt>
              </c:numCache>
            </c:numRef>
          </c:val>
          <c:extLst>
            <c:ext xmlns:c16="http://schemas.microsoft.com/office/drawing/2014/chart" uri="{C3380CC4-5D6E-409C-BE32-E72D297353CC}">
              <c16:uniqueId val="{00000006-5AC7-4514-864E-57230138E771}"/>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sz="2000" b="1"/>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Hybrid Badge Systems 2015</a:t>
            </a:r>
          </a:p>
        </c:rich>
      </c:tx>
      <c:overlay val="0"/>
      <c:spPr>
        <a:noFill/>
        <a:ln>
          <a:noFill/>
        </a:ln>
        <a:effectLst/>
      </c:spPr>
    </c:title>
    <c:autoTitleDeleted val="0"/>
    <c:plotArea>
      <c:layout>
        <c:manualLayout>
          <c:layoutTarget val="inner"/>
          <c:xMode val="edge"/>
          <c:yMode val="edge"/>
          <c:x val="0.119488509058319"/>
          <c:y val="0.15584080690820001"/>
          <c:w val="0.80114941425004804"/>
          <c:h val="0.79388824131122604"/>
        </c:manualLayout>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188F-4C02-963D-54DD5C15CB67}"/>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188F-4C02-963D-54DD5C15CB67}"/>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188F-4C02-963D-54DD5C15CB67}"/>
              </c:ext>
            </c:extLst>
          </c:dPt>
          <c:dLbls>
            <c:dLbl>
              <c:idx val="0"/>
              <c:layout>
                <c:manualLayout>
                  <c:x val="-0.191549352423009"/>
                  <c:y val="0.119165971900571"/>
                </c:manualLayout>
              </c:layout>
              <c:showLegendKey val="0"/>
              <c:showVal val="1"/>
              <c:showCatName val="1"/>
              <c:showSerName val="0"/>
              <c:showPercent val="0"/>
              <c:showBubbleSize val="0"/>
              <c:extLst>
                <c:ext xmlns:c15="http://schemas.microsoft.com/office/drawing/2012/chart" uri="{CE6537A1-D6FC-4f65-9D91-7224C49458BB}">
                  <c15:layout>
                    <c:manualLayout>
                      <c:w val="0.30234750725592602"/>
                      <c:h val="0.126470588235294"/>
                    </c:manualLayout>
                  </c15:layout>
                </c:ext>
                <c:ext xmlns:c16="http://schemas.microsoft.com/office/drawing/2014/chart" uri="{C3380CC4-5D6E-409C-BE32-E72D297353CC}">
                  <c16:uniqueId val="{00000001-188F-4C02-963D-54DD5C15CB67}"/>
                </c:ext>
              </c:extLst>
            </c:dLbl>
            <c:dLbl>
              <c:idx val="1"/>
              <c:layout>
                <c:manualLayout>
                  <c:x val="-9.3641103081292896E-3"/>
                  <c:y val="-0.15350873436892901"/>
                </c:manualLayout>
              </c:layout>
              <c:showLegendKey val="0"/>
              <c:showVal val="1"/>
              <c:showCatName val="1"/>
              <c:showSerName val="0"/>
              <c:showPercent val="0"/>
              <c:showBubbleSize val="0"/>
              <c:extLst>
                <c:ext xmlns:c15="http://schemas.microsoft.com/office/drawing/2012/chart" uri="{CE6537A1-D6FC-4f65-9D91-7224C49458BB}">
                  <c15:layout>
                    <c:manualLayout>
                      <c:w val="0.29107989828986702"/>
                      <c:h val="7.0588235294117702E-2"/>
                    </c:manualLayout>
                  </c15:layout>
                </c:ext>
                <c:ext xmlns:c16="http://schemas.microsoft.com/office/drawing/2014/chart" uri="{C3380CC4-5D6E-409C-BE32-E72D297353CC}">
                  <c16:uniqueId val="{00000003-188F-4C02-963D-54DD5C15CB67}"/>
                </c:ext>
              </c:extLst>
            </c:dLbl>
            <c:dLbl>
              <c:idx val="2"/>
              <c:layout>
                <c:manualLayout>
                  <c:x val="0.118205600124678"/>
                  <c:y val="9.5293636287295203E-2"/>
                </c:manualLayout>
              </c:layout>
              <c:showLegendKey val="0"/>
              <c:showVal val="1"/>
              <c:showCatName val="1"/>
              <c:showSerName val="0"/>
              <c:showPercent val="0"/>
              <c:showBubbleSize val="0"/>
              <c:extLst>
                <c:ext xmlns:c15="http://schemas.microsoft.com/office/drawing/2012/chart" uri="{CE6537A1-D6FC-4f65-9D91-7224C49458BB}">
                  <c15:layout>
                    <c:manualLayout>
                      <c:w val="0.41029818845688598"/>
                      <c:h val="0.126470593490313"/>
                    </c:manualLayout>
                  </c15:layout>
                </c:ext>
                <c:ext xmlns:c16="http://schemas.microsoft.com/office/drawing/2014/chart" uri="{C3380CC4-5D6E-409C-BE32-E72D297353CC}">
                  <c16:uniqueId val="{00000005-188F-4C02-963D-54DD5C15CB67}"/>
                </c:ext>
              </c:extLst>
            </c:dLbl>
            <c:spPr>
              <a:noFill/>
              <a:ln>
                <a:noFill/>
              </a:ln>
              <a:effectLst/>
            </c:spPr>
            <c:txPr>
              <a:bodyPr rot="0" vert="horz"/>
              <a:lstStyle/>
              <a:p>
                <a:pPr>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'secondary categories'!$J$78:$J$80</c:f>
              <c:strCache>
                <c:ptCount val="3"/>
                <c:pt idx="0">
                  <c:v>Thriving</c:v>
                </c:pt>
                <c:pt idx="1">
                  <c:v>Existing</c:v>
                </c:pt>
                <c:pt idx="2">
                  <c:v>Suspended</c:v>
                </c:pt>
              </c:strCache>
            </c:strRef>
          </c:cat>
          <c:val>
            <c:numRef>
              <c:f>'secondary categories'!$K$78:$K$80</c:f>
              <c:numCache>
                <c:formatCode>General</c:formatCode>
                <c:ptCount val="3"/>
                <c:pt idx="0">
                  <c:v>2</c:v>
                </c:pt>
                <c:pt idx="1">
                  <c:v>1</c:v>
                </c:pt>
                <c:pt idx="2">
                  <c:v>2</c:v>
                </c:pt>
              </c:numCache>
            </c:numRef>
          </c:val>
          <c:extLst>
            <c:ext xmlns:c16="http://schemas.microsoft.com/office/drawing/2014/chart" uri="{C3380CC4-5D6E-409C-BE32-E72D297353CC}">
              <c16:uniqueId val="{00000006-188F-4C02-963D-54DD5C15CB67}"/>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b="1"/>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3715277777777801"/>
          <c:y val="0.104166666666667"/>
          <c:w val="0.69444444444444497"/>
          <c:h val="0.75757575757575801"/>
        </c:manualLayout>
      </c:layout>
      <c:pieChart>
        <c:varyColors val="1"/>
        <c:ser>
          <c:idx val="0"/>
          <c:order val="0"/>
          <c:dPt>
            <c:idx val="0"/>
            <c:bubble3D val="0"/>
            <c:spPr>
              <a:solidFill>
                <a:schemeClr val="accent2">
                  <a:shade val="47000"/>
                </a:schemeClr>
              </a:solidFill>
              <a:ln w="19050">
                <a:solidFill>
                  <a:schemeClr val="lt1"/>
                </a:solidFill>
              </a:ln>
              <a:effectLst/>
            </c:spPr>
            <c:extLst>
              <c:ext xmlns:c16="http://schemas.microsoft.com/office/drawing/2014/chart" uri="{C3380CC4-5D6E-409C-BE32-E72D297353CC}">
                <c16:uniqueId val="{00000001-CA31-458E-B84D-8592A3DB7C21}"/>
              </c:ext>
            </c:extLst>
          </c:dPt>
          <c:dPt>
            <c:idx val="1"/>
            <c:bubble3D val="0"/>
            <c:spPr>
              <a:solidFill>
                <a:schemeClr val="accent2">
                  <a:shade val="65000"/>
                </a:schemeClr>
              </a:solidFill>
              <a:ln w="19050">
                <a:solidFill>
                  <a:schemeClr val="lt1"/>
                </a:solidFill>
              </a:ln>
              <a:effectLst/>
            </c:spPr>
            <c:extLst>
              <c:ext xmlns:c16="http://schemas.microsoft.com/office/drawing/2014/chart" uri="{C3380CC4-5D6E-409C-BE32-E72D297353CC}">
                <c16:uniqueId val="{00000003-CA31-458E-B84D-8592A3DB7C21}"/>
              </c:ext>
            </c:extLst>
          </c:dPt>
          <c:dPt>
            <c:idx val="2"/>
            <c:bubble3D val="0"/>
            <c:spPr>
              <a:solidFill>
                <a:schemeClr val="accent2">
                  <a:shade val="82000"/>
                </a:schemeClr>
              </a:solidFill>
              <a:ln w="19050">
                <a:solidFill>
                  <a:schemeClr val="lt1"/>
                </a:solidFill>
              </a:ln>
              <a:effectLst/>
            </c:spPr>
            <c:extLst>
              <c:ext xmlns:c16="http://schemas.microsoft.com/office/drawing/2014/chart" uri="{C3380CC4-5D6E-409C-BE32-E72D297353CC}">
                <c16:uniqueId val="{00000005-CA31-458E-B84D-8592A3DB7C21}"/>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CA31-458E-B84D-8592A3DB7C21}"/>
              </c:ext>
            </c:extLst>
          </c:dPt>
          <c:dPt>
            <c:idx val="4"/>
            <c:bubble3D val="0"/>
            <c:spPr>
              <a:solidFill>
                <a:schemeClr val="accent2">
                  <a:tint val="83000"/>
                </a:schemeClr>
              </a:solidFill>
              <a:ln w="19050">
                <a:solidFill>
                  <a:schemeClr val="lt1"/>
                </a:solidFill>
              </a:ln>
              <a:effectLst/>
            </c:spPr>
            <c:extLst>
              <c:ext xmlns:c16="http://schemas.microsoft.com/office/drawing/2014/chart" uri="{C3380CC4-5D6E-409C-BE32-E72D297353CC}">
                <c16:uniqueId val="{00000009-CA31-458E-B84D-8592A3DB7C21}"/>
              </c:ext>
            </c:extLst>
          </c:dPt>
          <c:dPt>
            <c:idx val="5"/>
            <c:bubble3D val="0"/>
            <c:spPr>
              <a:solidFill>
                <a:schemeClr val="accent2">
                  <a:tint val="65000"/>
                </a:schemeClr>
              </a:solidFill>
              <a:ln w="19050">
                <a:solidFill>
                  <a:schemeClr val="lt1"/>
                </a:solidFill>
              </a:ln>
              <a:effectLst/>
            </c:spPr>
            <c:extLst>
              <c:ext xmlns:c16="http://schemas.microsoft.com/office/drawing/2014/chart" uri="{C3380CC4-5D6E-409C-BE32-E72D297353CC}">
                <c16:uniqueId val="{0000000B-CA31-458E-B84D-8592A3DB7C21}"/>
              </c:ext>
            </c:extLst>
          </c:dPt>
          <c:dPt>
            <c:idx val="6"/>
            <c:bubble3D val="0"/>
            <c:spPr>
              <a:solidFill>
                <a:schemeClr val="accent2">
                  <a:tint val="48000"/>
                </a:schemeClr>
              </a:solidFill>
              <a:ln w="19050">
                <a:solidFill>
                  <a:schemeClr val="lt1"/>
                </a:solidFill>
              </a:ln>
              <a:effectLst/>
            </c:spPr>
            <c:extLst>
              <c:ext xmlns:c16="http://schemas.microsoft.com/office/drawing/2014/chart" uri="{C3380CC4-5D6E-409C-BE32-E72D297353CC}">
                <c16:uniqueId val="{0000000D-CA31-458E-B84D-8592A3DB7C21}"/>
              </c:ext>
            </c:extLst>
          </c:dPt>
          <c:dLbls>
            <c:dLbl>
              <c:idx val="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6="http://schemas.microsoft.com/office/drawing/2014/chart" uri="{C3380CC4-5D6E-409C-BE32-E72D297353CC}">
                  <c16:uniqueId val="{00000001-CA31-458E-B84D-8592A3DB7C21}"/>
                </c:ext>
              </c:extLst>
            </c:dLbl>
            <c:dLbl>
              <c:idx val="1"/>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6="http://schemas.microsoft.com/office/drawing/2014/chart" uri="{C3380CC4-5D6E-409C-BE32-E72D297353CC}">
                  <c16:uniqueId val="{00000003-CA31-458E-B84D-8592A3DB7C21}"/>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Sheet1!$B$19:$B$25</c:f>
              <c:strCache>
                <c:ptCount val="7"/>
                <c:pt idx="0">
                  <c:v>School or University</c:v>
                </c:pt>
                <c:pt idx="1">
                  <c:v>After School</c:v>
                </c:pt>
                <c:pt idx="2">
                  <c:v>Teacher PD</c:v>
                </c:pt>
                <c:pt idx="3">
                  <c:v>Informal &amp; Other</c:v>
                </c:pt>
                <c:pt idx="4">
                  <c:v>Adult &amp; Career</c:v>
                </c:pt>
                <c:pt idx="5">
                  <c:v>Museum</c:v>
                </c:pt>
                <c:pt idx="6">
                  <c:v>Extra-Curricular</c:v>
                </c:pt>
              </c:strCache>
            </c:strRef>
          </c:cat>
          <c:val>
            <c:numRef>
              <c:f>Sheet1!$C$19:$C$25</c:f>
              <c:numCache>
                <c:formatCode>General</c:formatCode>
                <c:ptCount val="7"/>
                <c:pt idx="0">
                  <c:v>9</c:v>
                </c:pt>
                <c:pt idx="1">
                  <c:v>4</c:v>
                </c:pt>
                <c:pt idx="2">
                  <c:v>1</c:v>
                </c:pt>
                <c:pt idx="3">
                  <c:v>5</c:v>
                </c:pt>
                <c:pt idx="4">
                  <c:v>5</c:v>
                </c:pt>
                <c:pt idx="5">
                  <c:v>1</c:v>
                </c:pt>
                <c:pt idx="6">
                  <c:v>4</c:v>
                </c:pt>
              </c:numCache>
            </c:numRef>
          </c:val>
          <c:extLst>
            <c:ext xmlns:c16="http://schemas.microsoft.com/office/drawing/2014/chart" uri="{C3380CC4-5D6E-409C-BE32-E72D297353CC}">
              <c16:uniqueId val="{0000000E-CA31-458E-B84D-8592A3DB7C21}"/>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100"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04166666666667"/>
          <c:y val="0.12137681159420299"/>
          <c:w val="0.875"/>
          <c:h val="0.83695652173913004"/>
        </c:manualLayout>
      </c:layout>
      <c:pieChart>
        <c:varyColors val="1"/>
        <c:ser>
          <c:idx val="0"/>
          <c:order val="0"/>
          <c:dPt>
            <c:idx val="0"/>
            <c:bubble3D val="0"/>
            <c:spPr>
              <a:solidFill>
                <a:schemeClr val="accent5">
                  <a:shade val="58000"/>
                </a:schemeClr>
              </a:solidFill>
              <a:ln w="19050">
                <a:solidFill>
                  <a:schemeClr val="lt1"/>
                </a:solidFill>
              </a:ln>
              <a:effectLst/>
            </c:spPr>
            <c:extLst>
              <c:ext xmlns:c16="http://schemas.microsoft.com/office/drawing/2014/chart" uri="{C3380CC4-5D6E-409C-BE32-E72D297353CC}">
                <c16:uniqueId val="{00000001-8D2A-4960-B7A5-FD8A806CA2DE}"/>
              </c:ext>
            </c:extLst>
          </c:dPt>
          <c:dPt>
            <c:idx val="1"/>
            <c:bubble3D val="0"/>
            <c:spPr>
              <a:solidFill>
                <a:schemeClr val="accent5">
                  <a:shade val="86000"/>
                </a:schemeClr>
              </a:solidFill>
              <a:ln w="19050">
                <a:solidFill>
                  <a:schemeClr val="lt1"/>
                </a:solidFill>
              </a:ln>
              <a:effectLst/>
            </c:spPr>
            <c:extLst>
              <c:ext xmlns:c16="http://schemas.microsoft.com/office/drawing/2014/chart" uri="{C3380CC4-5D6E-409C-BE32-E72D297353CC}">
                <c16:uniqueId val="{00000003-8D2A-4960-B7A5-FD8A806CA2DE}"/>
              </c:ext>
            </c:extLst>
          </c:dPt>
          <c:dPt>
            <c:idx val="2"/>
            <c:bubble3D val="0"/>
            <c:spPr>
              <a:solidFill>
                <a:schemeClr val="accent5">
                  <a:tint val="86000"/>
                </a:schemeClr>
              </a:solidFill>
              <a:ln w="19050">
                <a:solidFill>
                  <a:schemeClr val="lt1"/>
                </a:solidFill>
              </a:ln>
              <a:effectLst/>
            </c:spPr>
            <c:extLst>
              <c:ext xmlns:c16="http://schemas.microsoft.com/office/drawing/2014/chart" uri="{C3380CC4-5D6E-409C-BE32-E72D297353CC}">
                <c16:uniqueId val="{00000005-8D2A-4960-B7A5-FD8A806CA2DE}"/>
              </c:ext>
            </c:extLst>
          </c:dPt>
          <c:dPt>
            <c:idx val="3"/>
            <c:bubble3D val="0"/>
            <c:spPr>
              <a:solidFill>
                <a:schemeClr val="accent5">
                  <a:tint val="58000"/>
                </a:schemeClr>
              </a:solidFill>
              <a:ln w="19050">
                <a:solidFill>
                  <a:schemeClr val="lt1"/>
                </a:solidFill>
              </a:ln>
              <a:effectLst/>
            </c:spPr>
            <c:extLst>
              <c:ext xmlns:c16="http://schemas.microsoft.com/office/drawing/2014/chart" uri="{C3380CC4-5D6E-409C-BE32-E72D297353CC}">
                <c16:uniqueId val="{00000007-8D2A-4960-B7A5-FD8A806CA2DE}"/>
              </c:ext>
            </c:extLst>
          </c:dPt>
          <c:dLbls>
            <c:dLbl>
              <c:idx val="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6="http://schemas.microsoft.com/office/drawing/2014/chart" uri="{C3380CC4-5D6E-409C-BE32-E72D297353CC}">
                  <c16:uniqueId val="{00000001-8D2A-4960-B7A5-FD8A806CA2DE}"/>
                </c:ext>
              </c:extLst>
            </c:dLbl>
            <c:dLbl>
              <c:idx val="1"/>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extLst>
                <c:ext xmlns:c16="http://schemas.microsoft.com/office/drawing/2014/chart" uri="{C3380CC4-5D6E-409C-BE32-E72D297353CC}">
                  <c16:uniqueId val="{00000003-8D2A-4960-B7A5-FD8A806CA2DE}"/>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Sheet1!$K$3:$K$6</c:f>
              <c:strCache>
                <c:ptCount val="4"/>
                <c:pt idx="0">
                  <c:v>Common Core</c:v>
                </c:pt>
                <c:pt idx="1">
                  <c:v>Local Standards</c:v>
                </c:pt>
                <c:pt idx="2">
                  <c:v>Partners for 21CS</c:v>
                </c:pt>
                <c:pt idx="3">
                  <c:v>None Identified</c:v>
                </c:pt>
              </c:strCache>
            </c:strRef>
          </c:cat>
          <c:val>
            <c:numRef>
              <c:f>Sheet1!$L$3:$L$6</c:f>
              <c:numCache>
                <c:formatCode>General</c:formatCode>
                <c:ptCount val="4"/>
                <c:pt idx="0">
                  <c:v>10</c:v>
                </c:pt>
                <c:pt idx="1">
                  <c:v>9</c:v>
                </c:pt>
                <c:pt idx="2">
                  <c:v>1</c:v>
                </c:pt>
                <c:pt idx="3">
                  <c:v>12</c:v>
                </c:pt>
              </c:numCache>
            </c:numRef>
          </c:val>
          <c:extLst>
            <c:ext xmlns:c16="http://schemas.microsoft.com/office/drawing/2014/chart" uri="{C3380CC4-5D6E-409C-BE32-E72D297353CC}">
              <c16:uniqueId val="{00000008-8D2A-4960-B7A5-FD8A806CA2DE}"/>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100" b="1"/>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dPt>
            <c:idx val="0"/>
            <c:bubble3D val="0"/>
            <c:spPr>
              <a:solidFill>
                <a:schemeClr val="accent4">
                  <a:shade val="50000"/>
                </a:schemeClr>
              </a:solidFill>
              <a:ln w="19050">
                <a:solidFill>
                  <a:schemeClr val="lt1"/>
                </a:solidFill>
              </a:ln>
              <a:effectLst/>
            </c:spPr>
            <c:extLst>
              <c:ext xmlns:c16="http://schemas.microsoft.com/office/drawing/2014/chart" uri="{C3380CC4-5D6E-409C-BE32-E72D297353CC}">
                <c16:uniqueId val="{00000001-0C06-4111-8D79-0065467737F3}"/>
              </c:ext>
            </c:extLst>
          </c:dPt>
          <c:dPt>
            <c:idx val="1"/>
            <c:bubble3D val="0"/>
            <c:spPr>
              <a:solidFill>
                <a:schemeClr val="accent4">
                  <a:shade val="70000"/>
                </a:schemeClr>
              </a:solidFill>
              <a:ln w="19050">
                <a:solidFill>
                  <a:schemeClr val="lt1"/>
                </a:solidFill>
              </a:ln>
              <a:effectLst/>
            </c:spPr>
            <c:extLst>
              <c:ext xmlns:c16="http://schemas.microsoft.com/office/drawing/2014/chart" uri="{C3380CC4-5D6E-409C-BE32-E72D297353CC}">
                <c16:uniqueId val="{00000003-0C06-4111-8D79-0065467737F3}"/>
              </c:ext>
            </c:extLst>
          </c:dPt>
          <c:dPt>
            <c:idx val="2"/>
            <c:bubble3D val="0"/>
            <c:spPr>
              <a:solidFill>
                <a:schemeClr val="accent4">
                  <a:shade val="90000"/>
                </a:schemeClr>
              </a:solidFill>
              <a:ln w="19050">
                <a:solidFill>
                  <a:schemeClr val="lt1"/>
                </a:solidFill>
              </a:ln>
              <a:effectLst/>
            </c:spPr>
            <c:extLst>
              <c:ext xmlns:c16="http://schemas.microsoft.com/office/drawing/2014/chart" uri="{C3380CC4-5D6E-409C-BE32-E72D297353CC}">
                <c16:uniqueId val="{00000005-0C06-4111-8D79-0065467737F3}"/>
              </c:ext>
            </c:extLst>
          </c:dPt>
          <c:dPt>
            <c:idx val="3"/>
            <c:bubble3D val="0"/>
            <c:spPr>
              <a:solidFill>
                <a:schemeClr val="accent4">
                  <a:tint val="90000"/>
                </a:schemeClr>
              </a:solidFill>
              <a:ln w="19050">
                <a:solidFill>
                  <a:schemeClr val="lt1"/>
                </a:solidFill>
              </a:ln>
              <a:effectLst/>
            </c:spPr>
            <c:extLst>
              <c:ext xmlns:c16="http://schemas.microsoft.com/office/drawing/2014/chart" uri="{C3380CC4-5D6E-409C-BE32-E72D297353CC}">
                <c16:uniqueId val="{00000007-0C06-4111-8D79-0065467737F3}"/>
              </c:ext>
            </c:extLst>
          </c:dPt>
          <c:dPt>
            <c:idx val="4"/>
            <c:bubble3D val="0"/>
            <c:spPr>
              <a:solidFill>
                <a:schemeClr val="accent4">
                  <a:tint val="70000"/>
                </a:schemeClr>
              </a:solidFill>
              <a:ln w="19050">
                <a:solidFill>
                  <a:schemeClr val="lt1"/>
                </a:solidFill>
              </a:ln>
              <a:effectLst/>
            </c:spPr>
            <c:extLst>
              <c:ext xmlns:c16="http://schemas.microsoft.com/office/drawing/2014/chart" uri="{C3380CC4-5D6E-409C-BE32-E72D297353CC}">
                <c16:uniqueId val="{00000009-0C06-4111-8D79-0065467737F3}"/>
              </c:ext>
            </c:extLst>
          </c:dPt>
          <c:dPt>
            <c:idx val="5"/>
            <c:bubble3D val="0"/>
            <c:spPr>
              <a:solidFill>
                <a:schemeClr val="accent4">
                  <a:tint val="50000"/>
                </a:schemeClr>
              </a:solidFill>
              <a:ln w="19050">
                <a:solidFill>
                  <a:schemeClr val="lt1"/>
                </a:solidFill>
              </a:ln>
              <a:effectLst/>
            </c:spPr>
            <c:extLst>
              <c:ext xmlns:c16="http://schemas.microsoft.com/office/drawing/2014/chart" uri="{C3380CC4-5D6E-409C-BE32-E72D297353CC}">
                <c16:uniqueId val="{0000000B-0C06-4111-8D79-0065467737F3}"/>
              </c:ext>
            </c:extLst>
          </c:dPt>
          <c:dLbls>
            <c:dLbl>
              <c:idx val="4"/>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showLegendKey val="0"/>
              <c:showVal val="0"/>
              <c:showCatName val="1"/>
              <c:showSerName val="0"/>
              <c:showPercent val="0"/>
              <c:showBubbleSize val="0"/>
              <c:extLst>
                <c:ext xmlns:c16="http://schemas.microsoft.com/office/drawing/2014/chart" uri="{C3380CC4-5D6E-409C-BE32-E72D297353CC}">
                  <c16:uniqueId val="{00000009-0C06-4111-8D79-0065467737F3}"/>
                </c:ext>
              </c:extLst>
            </c:dLbl>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Sheet1!$K$19:$K$24</c:f>
              <c:strCache>
                <c:ptCount val="6"/>
                <c:pt idx="0">
                  <c:v>K-12</c:v>
                </c:pt>
                <c:pt idx="1">
                  <c:v>Middle School</c:v>
                </c:pt>
                <c:pt idx="2">
                  <c:v>Secondary</c:v>
                </c:pt>
                <c:pt idx="3">
                  <c:v>College Students</c:v>
                </c:pt>
                <c:pt idx="4">
                  <c:v>Educators/ Other</c:v>
                </c:pt>
                <c:pt idx="5">
                  <c:v>Vocational/ Adult</c:v>
                </c:pt>
              </c:strCache>
            </c:strRef>
          </c:cat>
          <c:val>
            <c:numRef>
              <c:f>Sheet1!$L$19:$L$24</c:f>
              <c:numCache>
                <c:formatCode>General</c:formatCode>
                <c:ptCount val="6"/>
                <c:pt idx="0">
                  <c:v>7</c:v>
                </c:pt>
                <c:pt idx="1">
                  <c:v>6</c:v>
                </c:pt>
                <c:pt idx="2">
                  <c:v>11</c:v>
                </c:pt>
                <c:pt idx="3">
                  <c:v>3</c:v>
                </c:pt>
                <c:pt idx="4">
                  <c:v>2</c:v>
                </c:pt>
                <c:pt idx="5">
                  <c:v>4</c:v>
                </c:pt>
              </c:numCache>
            </c:numRef>
          </c:val>
          <c:extLst>
            <c:ext xmlns:c16="http://schemas.microsoft.com/office/drawing/2014/chart" uri="{C3380CC4-5D6E-409C-BE32-E72D297353CC}">
              <c16:uniqueId val="{0000000C-0C06-4111-8D79-0065467737F3}"/>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100" b="1"/>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2015 Badge System Status</a:t>
            </a:r>
          </a:p>
        </c:rich>
      </c:tx>
      <c:layout/>
      <c:overlay val="0"/>
      <c:spPr>
        <a:noFill/>
        <a:ln>
          <a:noFill/>
        </a:ln>
        <a:effectLst/>
      </c:spPr>
    </c:title>
    <c:autoTitleDeleted val="0"/>
    <c:plotArea>
      <c:layout>
        <c:manualLayout>
          <c:layoutTarget val="inner"/>
          <c:xMode val="edge"/>
          <c:yMode val="edge"/>
          <c:x val="9.1184086517849233E-2"/>
          <c:y val="0.14545192160258319"/>
          <c:w val="0.87242385399499478"/>
          <c:h val="0.84419405461951935"/>
        </c:manualLayout>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F386-44CB-86B8-EF966F4B6B3F}"/>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F386-44CB-86B8-EF966F4B6B3F}"/>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F386-44CB-86B8-EF966F4B6B3F}"/>
              </c:ext>
            </c:extLst>
          </c:dPt>
          <c:dLbls>
            <c:dLbl>
              <c:idx val="0"/>
              <c:layout>
                <c:manualLayout>
                  <c:x val="-0.19154936964257299"/>
                  <c:y val="0.14572635073416401"/>
                </c:manualLayout>
              </c:layout>
              <c:showLegendKey val="0"/>
              <c:showVal val="1"/>
              <c:showCatName val="1"/>
              <c:showSerName val="0"/>
              <c:showPercent val="0"/>
              <c:showBubbleSize val="0"/>
              <c:extLst>
                <c:ext xmlns:c15="http://schemas.microsoft.com/office/drawing/2012/chart" uri="{CE6537A1-D6FC-4f65-9D91-7224C49458BB}">
                  <c15:layout>
                    <c:manualLayout>
                      <c:w val="0.30234747281679702"/>
                      <c:h val="0.17959134590247899"/>
                    </c:manualLayout>
                  </c15:layout>
                </c:ext>
                <c:ext xmlns:c16="http://schemas.microsoft.com/office/drawing/2014/chart" uri="{C3380CC4-5D6E-409C-BE32-E72D297353CC}">
                  <c16:uniqueId val="{00000001-F386-44CB-86B8-EF966F4B6B3F}"/>
                </c:ext>
              </c:extLst>
            </c:dLbl>
            <c:dLbl>
              <c:idx val="1"/>
              <c:layout>
                <c:manualLayout>
                  <c:x val="-7.5117393107062405E-2"/>
                  <c:y val="-0.173649837887911"/>
                </c:manualLayout>
              </c:layout>
              <c:showLegendKey val="0"/>
              <c:showVal val="1"/>
              <c:showCatName val="1"/>
              <c:showSerName val="0"/>
              <c:showPercent val="0"/>
              <c:showBubbleSize val="0"/>
              <c:extLst>
                <c:ext xmlns:c15="http://schemas.microsoft.com/office/drawing/2012/chart" uri="{CE6537A1-D6FC-4f65-9D91-7224C49458BB}">
                  <c15:layout>
                    <c:manualLayout>
                      <c:w val="0.29107989828986702"/>
                      <c:h val="7.0588235294117702E-2"/>
                    </c:manualLayout>
                  </c15:layout>
                </c:ext>
                <c:ext xmlns:c16="http://schemas.microsoft.com/office/drawing/2014/chart" uri="{C3380CC4-5D6E-409C-BE32-E72D297353CC}">
                  <c16:uniqueId val="{00000003-F386-44CB-86B8-EF966F4B6B3F}"/>
                </c:ext>
              </c:extLst>
            </c:dLbl>
            <c:dLbl>
              <c:idx val="2"/>
              <c:layout>
                <c:manualLayout>
                  <c:x val="0.140904949033482"/>
                  <c:y val="0.15997549872153399"/>
                </c:manualLayout>
              </c:layout>
              <c:showLegendKey val="0"/>
              <c:showVal val="1"/>
              <c:showCatName val="1"/>
              <c:showSerName val="0"/>
              <c:showPercent val="0"/>
              <c:showBubbleSize val="0"/>
              <c:extLst>
                <c:ext xmlns:c15="http://schemas.microsoft.com/office/drawing/2012/chart" uri="{CE6537A1-D6FC-4f65-9D91-7224C49458BB}">
                  <c15:layout>
                    <c:manualLayout>
                      <c:w val="0.362296893267329"/>
                      <c:h val="0.184018083396946"/>
                    </c:manualLayout>
                  </c15:layout>
                </c:ext>
                <c:ext xmlns:c16="http://schemas.microsoft.com/office/drawing/2014/chart" uri="{C3380CC4-5D6E-409C-BE32-E72D297353CC}">
                  <c16:uniqueId val="{00000005-F386-44CB-86B8-EF966F4B6B3F}"/>
                </c:ext>
              </c:extLst>
            </c:dLbl>
            <c:spPr>
              <a:noFill/>
              <a:ln>
                <a:noFill/>
              </a:ln>
              <a:effectLst/>
            </c:spPr>
            <c:txPr>
              <a:bodyPr rot="0" vert="horz"/>
              <a:lstStyle/>
              <a:p>
                <a:pPr>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'secondary categories'!$J$2:$J$4</c:f>
              <c:strCache>
                <c:ptCount val="3"/>
                <c:pt idx="0">
                  <c:v>Thriving</c:v>
                </c:pt>
                <c:pt idx="1">
                  <c:v>Existing</c:v>
                </c:pt>
                <c:pt idx="2">
                  <c:v>Suspended</c:v>
                </c:pt>
              </c:strCache>
            </c:strRef>
          </c:cat>
          <c:val>
            <c:numRef>
              <c:f>'secondary categories'!$K$2:$K$4</c:f>
              <c:numCache>
                <c:formatCode>General</c:formatCode>
                <c:ptCount val="3"/>
                <c:pt idx="0">
                  <c:v>11</c:v>
                </c:pt>
                <c:pt idx="1">
                  <c:v>8</c:v>
                </c:pt>
                <c:pt idx="2">
                  <c:v>11</c:v>
                </c:pt>
              </c:numCache>
            </c:numRef>
          </c:val>
          <c:extLst>
            <c:ext xmlns:c16="http://schemas.microsoft.com/office/drawing/2014/chart" uri="{C3380CC4-5D6E-409C-BE32-E72D297353CC}">
              <c16:uniqueId val="{00000006-F386-44CB-86B8-EF966F4B6B3F}"/>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sz="1600"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2014 Badge System Status</a:t>
            </a:r>
          </a:p>
        </c:rich>
      </c:tx>
      <c:layout/>
      <c:overlay val="0"/>
      <c:spPr>
        <a:noFill/>
        <a:ln>
          <a:noFill/>
        </a:ln>
        <a:effectLst/>
      </c:spPr>
    </c:title>
    <c:autoTitleDeleted val="0"/>
    <c:plotArea>
      <c:layout>
        <c:manualLayout>
          <c:layoutTarget val="inner"/>
          <c:xMode val="edge"/>
          <c:yMode val="edge"/>
          <c:x val="0.113262192649357"/>
          <c:y val="0.16914017854791599"/>
          <c:w val="0.81467461337303104"/>
          <c:h val="0.79360387643852204"/>
        </c:manualLayout>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BFFA-44C5-AD46-58BF4B5A16F5}"/>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BFFA-44C5-AD46-58BF4B5A16F5}"/>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BFFA-44C5-AD46-58BF4B5A16F5}"/>
              </c:ext>
            </c:extLst>
          </c:dPt>
          <c:dLbls>
            <c:dLbl>
              <c:idx val="0"/>
              <c:layout>
                <c:manualLayout>
                  <c:x val="-7.2603687757158197E-2"/>
                  <c:y val="5.5687813270832803E-2"/>
                </c:manualLayout>
              </c:layout>
              <c:showLegendKey val="0"/>
              <c:showVal val="1"/>
              <c:showCatName val="1"/>
              <c:showSerName val="0"/>
              <c:showPercent val="0"/>
              <c:showBubbleSize val="0"/>
              <c:extLst>
                <c:ext xmlns:c15="http://schemas.microsoft.com/office/drawing/2012/chart" uri="{CE6537A1-D6FC-4f65-9D91-7224C49458BB}">
                  <c15:layout>
                    <c:manualLayout>
                      <c:w val="0.40848353557544798"/>
                      <c:h val="0.17061491059437001"/>
                    </c:manualLayout>
                  </c15:layout>
                </c:ext>
                <c:ext xmlns:c16="http://schemas.microsoft.com/office/drawing/2014/chart" uri="{C3380CC4-5D6E-409C-BE32-E72D297353CC}">
                  <c16:uniqueId val="{00000001-BFFA-44C5-AD46-58BF4B5A16F5}"/>
                </c:ext>
              </c:extLst>
            </c:dLbl>
            <c:dLbl>
              <c:idx val="1"/>
              <c:layout>
                <c:manualLayout>
                  <c:x val="0.17099233900465399"/>
                  <c:y val="-0.171620673584026"/>
                </c:manualLayout>
              </c:layout>
              <c:showLegendKey val="0"/>
              <c:showVal val="1"/>
              <c:showCatName val="1"/>
              <c:showSerName val="0"/>
              <c:showPercent val="0"/>
              <c:showBubbleSize val="0"/>
              <c:extLst>
                <c:ext xmlns:c15="http://schemas.microsoft.com/office/drawing/2012/chart" uri="{CE6537A1-D6FC-4f65-9D91-7224C49458BB}">
                  <c15:layout>
                    <c:manualLayout>
                      <c:w val="0.30229002788322801"/>
                      <c:h val="7.4766355140186896E-2"/>
                    </c:manualLayout>
                  </c15:layout>
                </c:ext>
                <c:ext xmlns:c16="http://schemas.microsoft.com/office/drawing/2014/chart" uri="{C3380CC4-5D6E-409C-BE32-E72D297353CC}">
                  <c16:uniqueId val="{00000003-BFFA-44C5-AD46-58BF4B5A16F5}"/>
                </c:ext>
              </c:extLst>
            </c:dLbl>
            <c:dLbl>
              <c:idx val="2"/>
              <c:layout>
                <c:manualLayout>
                  <c:x val="7.9741305511450603E-2"/>
                  <c:y val="0.20327039387635101"/>
                </c:manualLayout>
              </c:layout>
              <c:showLegendKey val="0"/>
              <c:showVal val="1"/>
              <c:showCatName val="1"/>
              <c:showSerName val="0"/>
              <c:showPercent val="0"/>
              <c:showBubbleSize val="0"/>
              <c:extLst>
                <c:ext xmlns:c15="http://schemas.microsoft.com/office/drawing/2012/chart" uri="{CE6537A1-D6FC-4f65-9D91-7224C49458BB}">
                  <c15:layout>
                    <c:manualLayout>
                      <c:w val="0.38470901826216602"/>
                      <c:h val="0.18767580473845399"/>
                    </c:manualLayout>
                  </c15:layout>
                </c:ext>
                <c:ext xmlns:c16="http://schemas.microsoft.com/office/drawing/2014/chart" uri="{C3380CC4-5D6E-409C-BE32-E72D297353CC}">
                  <c16:uniqueId val="{00000005-BFFA-44C5-AD46-58BF4B5A16F5}"/>
                </c:ext>
              </c:extLst>
            </c:dLbl>
            <c:spPr>
              <a:noFill/>
              <a:ln>
                <a:noFill/>
              </a:ln>
              <a:effectLst/>
            </c:spPr>
            <c:txPr>
              <a:bodyPr rot="0" vert="horz"/>
              <a:lstStyle/>
              <a:p>
                <a:pPr>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'secondary categories'!$A$2:$A$4</c:f>
              <c:strCache>
                <c:ptCount val="3"/>
                <c:pt idx="0">
                  <c:v>Implemented</c:v>
                </c:pt>
                <c:pt idx="1">
                  <c:v>Partial</c:v>
                </c:pt>
                <c:pt idx="2">
                  <c:v>Suspended</c:v>
                </c:pt>
              </c:strCache>
            </c:strRef>
          </c:cat>
          <c:val>
            <c:numRef>
              <c:f>'secondary categories'!$B$2:$B$4</c:f>
              <c:numCache>
                <c:formatCode>General</c:formatCode>
                <c:ptCount val="3"/>
                <c:pt idx="0">
                  <c:v>13</c:v>
                </c:pt>
                <c:pt idx="1">
                  <c:v>9</c:v>
                </c:pt>
                <c:pt idx="2">
                  <c:v>8</c:v>
                </c:pt>
              </c:numCache>
            </c:numRef>
          </c:val>
          <c:extLst>
            <c:ext xmlns:c16="http://schemas.microsoft.com/office/drawing/2014/chart" uri="{C3380CC4-5D6E-409C-BE32-E72D297353CC}">
              <c16:uniqueId val="{00000006-BFFA-44C5-AD46-58BF4B5A16F5}"/>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sz="1600" b="1"/>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Participation-Based Systems 2014</a:t>
            </a:r>
          </a:p>
        </c:rich>
      </c:tx>
      <c:overlay val="0"/>
      <c:spPr>
        <a:noFill/>
        <a:ln>
          <a:noFill/>
        </a:ln>
        <a:effectLst/>
      </c:spPr>
    </c:title>
    <c:autoTitleDeleted val="0"/>
    <c:plotArea>
      <c:layout>
        <c:manualLayout>
          <c:layoutTarget val="inner"/>
          <c:xMode val="edge"/>
          <c:yMode val="edge"/>
          <c:x val="0.154702175405386"/>
          <c:y val="0.144410478102002"/>
          <c:w val="0.77406116409931003"/>
          <c:h val="0.81706482768085398"/>
        </c:manualLayout>
      </c:layout>
      <c:pieChart>
        <c:varyColors val="1"/>
        <c:ser>
          <c:idx val="0"/>
          <c:order val="0"/>
          <c:spPr>
            <a:solidFill>
              <a:srgbClr val="00B050"/>
            </a:solidFill>
          </c:spPr>
          <c:explosion val="12"/>
          <c:dPt>
            <c:idx val="0"/>
            <c:bubble3D val="0"/>
            <c:spPr>
              <a:solidFill>
                <a:srgbClr val="00B050"/>
              </a:solidFill>
              <a:ln w="19050">
                <a:solidFill>
                  <a:schemeClr val="lt1"/>
                </a:solidFill>
              </a:ln>
              <a:effectLst/>
            </c:spPr>
            <c:extLst>
              <c:ext xmlns:c16="http://schemas.microsoft.com/office/drawing/2014/chart" uri="{C3380CC4-5D6E-409C-BE32-E72D297353CC}">
                <c16:uniqueId val="{00000001-7556-431C-9AE1-3F581D3DF19B}"/>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7556-431C-9AE1-3F581D3DF19B}"/>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7556-431C-9AE1-3F581D3DF19B}"/>
              </c:ext>
            </c:extLst>
          </c:dPt>
          <c:dLbls>
            <c:dLbl>
              <c:idx val="0"/>
              <c:layout>
                <c:manualLayout>
                  <c:x val="-0.191549352423009"/>
                  <c:y val="0.119165971900571"/>
                </c:manualLayout>
              </c:layout>
              <c:showLegendKey val="0"/>
              <c:showVal val="1"/>
              <c:showCatName val="1"/>
              <c:showSerName val="0"/>
              <c:showPercent val="0"/>
              <c:showBubbleSize val="0"/>
              <c:extLst>
                <c:ext xmlns:c15="http://schemas.microsoft.com/office/drawing/2012/chart" uri="{CE6537A1-D6FC-4f65-9D91-7224C49458BB}">
                  <c15:layout>
                    <c:manualLayout>
                      <c:w val="0.30234750725592602"/>
                      <c:h val="0.126470588235294"/>
                    </c:manualLayout>
                  </c15:layout>
                </c:ext>
                <c:ext xmlns:c16="http://schemas.microsoft.com/office/drawing/2014/chart" uri="{C3380CC4-5D6E-409C-BE32-E72D297353CC}">
                  <c16:uniqueId val="{00000001-7556-431C-9AE1-3F581D3DF19B}"/>
                </c:ext>
              </c:extLst>
            </c:dLbl>
            <c:dLbl>
              <c:idx val="1"/>
              <c:layout>
                <c:manualLayout>
                  <c:x val="-2.6123548739964399E-2"/>
                  <c:y val="-0.17364988515091101"/>
                </c:manualLayout>
              </c:layout>
              <c:showLegendKey val="0"/>
              <c:showVal val="1"/>
              <c:showCatName val="1"/>
              <c:showSerName val="0"/>
              <c:showPercent val="0"/>
              <c:showBubbleSize val="0"/>
              <c:extLst>
                <c:ext xmlns:c15="http://schemas.microsoft.com/office/drawing/2012/chart" uri="{CE6537A1-D6FC-4f65-9D91-7224C49458BB}">
                  <c15:layout>
                    <c:manualLayout>
                      <c:w val="0.38906758702406302"/>
                      <c:h val="7.0588140768118299E-2"/>
                    </c:manualLayout>
                  </c15:layout>
                </c:ext>
                <c:ext xmlns:c16="http://schemas.microsoft.com/office/drawing/2014/chart" uri="{C3380CC4-5D6E-409C-BE32-E72D297353CC}">
                  <c16:uniqueId val="{00000003-7556-431C-9AE1-3F581D3DF19B}"/>
                </c:ext>
              </c:extLst>
            </c:dLbl>
            <c:dLbl>
              <c:idx val="2"/>
              <c:layout>
                <c:manualLayout>
                  <c:x val="0.19490294015835"/>
                  <c:y val="0.127009109155473"/>
                </c:manualLayout>
              </c:layout>
              <c:showLegendKey val="0"/>
              <c:showVal val="1"/>
              <c:showCatName val="1"/>
              <c:showSerName val="0"/>
              <c:showPercent val="0"/>
              <c:showBubbleSize val="0"/>
              <c:extLst>
                <c:ext xmlns:c15="http://schemas.microsoft.com/office/drawing/2012/chart" uri="{CE6537A1-D6FC-4f65-9D91-7224C49458BB}">
                  <c15:layout>
                    <c:manualLayout>
                      <c:w val="0.32076014070020098"/>
                      <c:h val="0.126470588235294"/>
                    </c:manualLayout>
                  </c15:layout>
                </c:ext>
                <c:ext xmlns:c16="http://schemas.microsoft.com/office/drawing/2014/chart" uri="{C3380CC4-5D6E-409C-BE32-E72D297353CC}">
                  <c16:uniqueId val="{00000005-7556-431C-9AE1-3F581D3DF19B}"/>
                </c:ext>
              </c:extLst>
            </c:dLbl>
            <c:spPr>
              <a:noFill/>
              <a:ln>
                <a:noFill/>
              </a:ln>
              <a:effectLst/>
            </c:spPr>
            <c:txPr>
              <a:bodyPr rot="0" vert="horz"/>
              <a:lstStyle/>
              <a:p>
                <a:pPr>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'secondary categories'!$A$60:$A$61</c:f>
              <c:strCache>
                <c:ptCount val="2"/>
                <c:pt idx="0">
                  <c:v>Sociocultural Badge Systems</c:v>
                </c:pt>
                <c:pt idx="1">
                  <c:v>Implemented</c:v>
                </c:pt>
              </c:strCache>
            </c:strRef>
          </c:cat>
          <c:val>
            <c:numRef>
              <c:f>'secondary categories'!$B$60:$B$61</c:f>
              <c:numCache>
                <c:formatCode>General</c:formatCode>
                <c:ptCount val="2"/>
                <c:pt idx="1">
                  <c:v>5</c:v>
                </c:pt>
              </c:numCache>
            </c:numRef>
          </c:val>
          <c:extLst>
            <c:ext xmlns:c16="http://schemas.microsoft.com/office/drawing/2014/chart" uri="{C3380CC4-5D6E-409C-BE32-E72D297353CC}">
              <c16:uniqueId val="{00000006-7556-431C-9AE1-3F581D3DF19B}"/>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ysClr val="window" lastClr="FFFFFF"/>
      </a:solidFill>
      <a:round/>
    </a:ln>
    <a:effectLst/>
  </c:spPr>
  <c:txPr>
    <a:bodyPr/>
    <a:lstStyle/>
    <a:p>
      <a:pPr>
        <a:defRPr sz="1600" b="1"/>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Competency-Based Systems 2014</a:t>
            </a:r>
          </a:p>
        </c:rich>
      </c:tx>
      <c:overlay val="0"/>
      <c:spPr>
        <a:noFill/>
        <a:ln>
          <a:noFill/>
        </a:ln>
        <a:effectLst/>
      </c:spPr>
    </c:title>
    <c:autoTitleDeleted val="0"/>
    <c:plotArea>
      <c:layout>
        <c:manualLayout>
          <c:layoutTarget val="inner"/>
          <c:xMode val="edge"/>
          <c:yMode val="edge"/>
          <c:x val="0.13187069007678401"/>
          <c:y val="0.12217639461733899"/>
          <c:w val="0.80498391542563597"/>
          <c:h val="0.83309419655876404"/>
        </c:manualLayout>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8AE9-4243-BE28-D36896319083}"/>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8AE9-4243-BE28-D36896319083}"/>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8AE9-4243-BE28-D36896319083}"/>
              </c:ext>
            </c:extLst>
          </c:dPt>
          <c:dLbls>
            <c:dLbl>
              <c:idx val="0"/>
              <c:layout>
                <c:manualLayout>
                  <c:x val="-4.7601513775806403E-2"/>
                  <c:y val="0.21317626045367299"/>
                </c:manualLayout>
              </c:layout>
              <c:showLegendKey val="0"/>
              <c:showVal val="1"/>
              <c:showCatName val="1"/>
              <c:showSerName val="0"/>
              <c:showPercent val="0"/>
              <c:showBubbleSize val="0"/>
              <c:extLst>
                <c:ext xmlns:c15="http://schemas.microsoft.com/office/drawing/2012/chart" uri="{CE6537A1-D6FC-4f65-9D91-7224C49458BB}">
                  <c15:layout>
                    <c:manualLayout>
                      <c:w val="0.419242512494157"/>
                      <c:h val="0.12647071413863401"/>
                    </c:manualLayout>
                  </c15:layout>
                </c:ext>
                <c:ext xmlns:c16="http://schemas.microsoft.com/office/drawing/2014/chart" uri="{C3380CC4-5D6E-409C-BE32-E72D297353CC}">
                  <c16:uniqueId val="{00000001-8AE9-4243-BE28-D36896319083}"/>
                </c:ext>
              </c:extLst>
            </c:dLbl>
            <c:dLbl>
              <c:idx val="1"/>
              <c:layout>
                <c:manualLayout>
                  <c:x val="-9.5757669350877497E-2"/>
                  <c:y val="-0.110346622295648"/>
                </c:manualLayout>
              </c:layout>
              <c:showLegendKey val="0"/>
              <c:showVal val="1"/>
              <c:showCatName val="1"/>
              <c:showSerName val="0"/>
              <c:showPercent val="0"/>
              <c:showBubbleSize val="0"/>
              <c:extLst>
                <c:ext xmlns:c15="http://schemas.microsoft.com/office/drawing/2012/chart" uri="{CE6537A1-D6FC-4f65-9D91-7224C49458BB}">
                  <c15:layout>
                    <c:manualLayout>
                      <c:w val="0.29107989828986702"/>
                      <c:h val="7.0588235294117702E-2"/>
                    </c:manualLayout>
                  </c15:layout>
                </c:ext>
                <c:ext xmlns:c16="http://schemas.microsoft.com/office/drawing/2014/chart" uri="{C3380CC4-5D6E-409C-BE32-E72D297353CC}">
                  <c16:uniqueId val="{00000003-8AE9-4243-BE28-D36896319083}"/>
                </c:ext>
              </c:extLst>
            </c:dLbl>
            <c:dLbl>
              <c:idx val="2"/>
              <c:layout>
                <c:manualLayout>
                  <c:x val="0.22905714808490099"/>
                  <c:y val="-5.1562219346513602E-2"/>
                </c:manualLayout>
              </c:layout>
              <c:showLegendKey val="0"/>
              <c:showVal val="1"/>
              <c:showCatName val="1"/>
              <c:showSerName val="0"/>
              <c:showPercent val="0"/>
              <c:showBubbleSize val="0"/>
              <c:extLst>
                <c:ext xmlns:c15="http://schemas.microsoft.com/office/drawing/2012/chart" uri="{CE6537A1-D6FC-4f65-9D91-7224C49458BB}">
                  <c15:layout>
                    <c:manualLayout>
                      <c:w val="0.39637445484720801"/>
                      <c:h val="0.126470414282842"/>
                    </c:manualLayout>
                  </c15:layout>
                </c:ext>
                <c:ext xmlns:c16="http://schemas.microsoft.com/office/drawing/2014/chart" uri="{C3380CC4-5D6E-409C-BE32-E72D297353CC}">
                  <c16:uniqueId val="{00000005-8AE9-4243-BE28-D36896319083}"/>
                </c:ext>
              </c:extLst>
            </c:dLbl>
            <c:spPr>
              <a:noFill/>
              <a:ln>
                <a:noFill/>
              </a:ln>
              <a:effectLst/>
            </c:spPr>
            <c:txPr>
              <a:bodyPr rot="0" vert="horz"/>
              <a:lstStyle/>
              <a:p>
                <a:pPr>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'secondary categories'!$A$23:$A$25</c:f>
              <c:strCache>
                <c:ptCount val="3"/>
                <c:pt idx="0">
                  <c:v>Implemented</c:v>
                </c:pt>
                <c:pt idx="1">
                  <c:v>Partial</c:v>
                </c:pt>
                <c:pt idx="2">
                  <c:v>Suspended</c:v>
                </c:pt>
              </c:strCache>
            </c:strRef>
          </c:cat>
          <c:val>
            <c:numRef>
              <c:f>'secondary categories'!$B$23:$B$25</c:f>
              <c:numCache>
                <c:formatCode>General</c:formatCode>
                <c:ptCount val="3"/>
                <c:pt idx="0">
                  <c:v>2</c:v>
                </c:pt>
                <c:pt idx="1">
                  <c:v>1</c:v>
                </c:pt>
                <c:pt idx="2">
                  <c:v>5</c:v>
                </c:pt>
              </c:numCache>
            </c:numRef>
          </c:val>
          <c:extLst>
            <c:ext xmlns:c16="http://schemas.microsoft.com/office/drawing/2014/chart" uri="{C3380CC4-5D6E-409C-BE32-E72D297353CC}">
              <c16:uniqueId val="{00000006-8AE9-4243-BE28-D36896319083}"/>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solidFill>
        <a:sysClr val="window" lastClr="FFFFFF"/>
      </a:solidFill>
      <a:round/>
    </a:ln>
    <a:effectLst/>
  </c:spPr>
  <c:txPr>
    <a:bodyPr/>
    <a:lstStyle/>
    <a:p>
      <a:pPr>
        <a:defRPr sz="1400" b="1"/>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Inquiry-Based Systems 2014</a:t>
            </a:r>
          </a:p>
        </c:rich>
      </c:tx>
      <c:overlay val="0"/>
      <c:spPr>
        <a:noFill/>
        <a:ln>
          <a:noFill/>
        </a:ln>
        <a:effectLst/>
      </c:spPr>
    </c:title>
    <c:autoTitleDeleted val="0"/>
    <c:plotArea>
      <c:layout>
        <c:manualLayout>
          <c:layoutTarget val="inner"/>
          <c:xMode val="edge"/>
          <c:yMode val="edge"/>
          <c:x val="0.16569913288507576"/>
          <c:y val="0.16738918051910176"/>
          <c:w val="0.65406410006758231"/>
          <c:h val="0.83261081948089821"/>
        </c:manualLayout>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EB78-48DC-8368-59F36D2D6786}"/>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EB78-48DC-8368-59F36D2D6786}"/>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EB78-48DC-8368-59F36D2D6786}"/>
              </c:ext>
            </c:extLst>
          </c:dPt>
          <c:dLbls>
            <c:dLbl>
              <c:idx val="0"/>
              <c:layout>
                <c:manualLayout>
                  <c:x val="-4.0896104801059298E-2"/>
                  <c:y val="0.21371673527124099"/>
                </c:manualLayout>
              </c:layout>
              <c:showLegendKey val="0"/>
              <c:showVal val="1"/>
              <c:showCatName val="1"/>
              <c:showSerName val="0"/>
              <c:showPercent val="0"/>
              <c:showBubbleSize val="0"/>
              <c:extLst>
                <c:ext xmlns:c15="http://schemas.microsoft.com/office/drawing/2012/chart" uri="{CE6537A1-D6FC-4f65-9D91-7224C49458BB}">
                  <c15:layout>
                    <c:manualLayout>
                      <c:w val="0.433962056559418"/>
                      <c:h val="0.12647052484948501"/>
                    </c:manualLayout>
                  </c15:layout>
                </c:ext>
                <c:ext xmlns:c16="http://schemas.microsoft.com/office/drawing/2014/chart" uri="{C3380CC4-5D6E-409C-BE32-E72D297353CC}">
                  <c16:uniqueId val="{00000001-EB78-48DC-8368-59F36D2D6786}"/>
                </c:ext>
              </c:extLst>
            </c:dLbl>
            <c:dLbl>
              <c:idx val="1"/>
              <c:layout>
                <c:manualLayout>
                  <c:x val="0.195771181692176"/>
                  <c:y val="-0.22859479103573599"/>
                </c:manualLayout>
              </c:layout>
              <c:showLegendKey val="0"/>
              <c:showVal val="1"/>
              <c:showCatName val="1"/>
              <c:showSerName val="0"/>
              <c:showPercent val="0"/>
              <c:showBubbleSize val="0"/>
              <c:extLst>
                <c:ext xmlns:c15="http://schemas.microsoft.com/office/drawing/2012/chart" uri="{CE6537A1-D6FC-4f65-9D91-7224C49458BB}">
                  <c15:layout>
                    <c:manualLayout>
                      <c:w val="0.29107989828986702"/>
                      <c:h val="7.0588235294117702E-2"/>
                    </c:manualLayout>
                  </c15:layout>
                </c:ext>
                <c:ext xmlns:c16="http://schemas.microsoft.com/office/drawing/2014/chart" uri="{C3380CC4-5D6E-409C-BE32-E72D297353CC}">
                  <c16:uniqueId val="{00000003-EB78-48DC-8368-59F36D2D6786}"/>
                </c:ext>
              </c:extLst>
            </c:dLbl>
            <c:dLbl>
              <c:idx val="2"/>
              <c:layout>
                <c:manualLayout>
                  <c:x val="0.118774778210944"/>
                  <c:y val="0.25019660549398198"/>
                </c:manualLayout>
              </c:layout>
              <c:showLegendKey val="0"/>
              <c:showVal val="1"/>
              <c:showCatName val="1"/>
              <c:showSerName val="0"/>
              <c:showPercent val="0"/>
              <c:showBubbleSize val="0"/>
              <c:extLst>
                <c:ext xmlns:c15="http://schemas.microsoft.com/office/drawing/2012/chart" uri="{CE6537A1-D6FC-4f65-9D91-7224C49458BB}">
                  <c15:layout>
                    <c:manualLayout>
                      <c:w val="0.44185917724420498"/>
                      <c:h val="0.12647052484948501"/>
                    </c:manualLayout>
                  </c15:layout>
                </c:ext>
                <c:ext xmlns:c16="http://schemas.microsoft.com/office/drawing/2014/chart" uri="{C3380CC4-5D6E-409C-BE32-E72D297353CC}">
                  <c16:uniqueId val="{00000005-EB78-48DC-8368-59F36D2D6786}"/>
                </c:ext>
              </c:extLst>
            </c:dLbl>
            <c:spPr>
              <a:noFill/>
              <a:ln>
                <a:noFill/>
              </a:ln>
              <a:effectLst/>
            </c:spPr>
            <c:txPr>
              <a:bodyPr rot="0" vert="horz"/>
              <a:lstStyle/>
              <a:p>
                <a:pPr>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'secondary categories'!$A$41:$A$43</c:f>
              <c:strCache>
                <c:ptCount val="3"/>
                <c:pt idx="0">
                  <c:v>Implemented</c:v>
                </c:pt>
                <c:pt idx="1">
                  <c:v>Partial</c:v>
                </c:pt>
                <c:pt idx="2">
                  <c:v>Suspended</c:v>
                </c:pt>
              </c:strCache>
            </c:strRef>
          </c:cat>
          <c:val>
            <c:numRef>
              <c:f>'secondary categories'!$B$41:$B$43</c:f>
              <c:numCache>
                <c:formatCode>General</c:formatCode>
                <c:ptCount val="3"/>
                <c:pt idx="0">
                  <c:v>4</c:v>
                </c:pt>
                <c:pt idx="1">
                  <c:v>5</c:v>
                </c:pt>
                <c:pt idx="2">
                  <c:v>3</c:v>
                </c:pt>
              </c:numCache>
            </c:numRef>
          </c:val>
          <c:extLst>
            <c:ext xmlns:c16="http://schemas.microsoft.com/office/drawing/2014/chart" uri="{C3380CC4-5D6E-409C-BE32-E72D297353CC}">
              <c16:uniqueId val="{00000006-EB78-48DC-8368-59F36D2D6786}"/>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b="1"/>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7333" cy="355083"/>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5303577" y="0"/>
            <a:ext cx="4057333" cy="355083"/>
          </a:xfrm>
          <a:prstGeom prst="rect">
            <a:avLst/>
          </a:prstGeom>
        </p:spPr>
        <p:txBody>
          <a:bodyPr vert="horz" lIns="93936" tIns="46968" rIns="93936" bIns="46968" rtlCol="0"/>
          <a:lstStyle>
            <a:lvl1pPr algn="r">
              <a:defRPr sz="1200"/>
            </a:lvl1pPr>
          </a:lstStyle>
          <a:p>
            <a:fld id="{DF9269E3-95F9-4285-A523-257A682BB14E}" type="datetimeFigureOut">
              <a:rPr lang="en-US" smtClean="0"/>
              <a:t>8/23/2017</a:t>
            </a:fld>
            <a:endParaRPr lang="en-US"/>
          </a:p>
        </p:txBody>
      </p:sp>
      <p:sp>
        <p:nvSpPr>
          <p:cNvPr id="4" name="Footer Placeholder 3"/>
          <p:cNvSpPr>
            <a:spLocks noGrp="1"/>
          </p:cNvSpPr>
          <p:nvPr>
            <p:ph type="ftr" sz="quarter" idx="2"/>
          </p:nvPr>
        </p:nvSpPr>
        <p:spPr>
          <a:xfrm>
            <a:off x="1" y="6721994"/>
            <a:ext cx="4057333" cy="355082"/>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5303577" y="6721994"/>
            <a:ext cx="4057333" cy="355082"/>
          </a:xfrm>
          <a:prstGeom prst="rect">
            <a:avLst/>
          </a:prstGeom>
        </p:spPr>
        <p:txBody>
          <a:bodyPr vert="horz" lIns="93936" tIns="46968" rIns="93936" bIns="46968" rtlCol="0" anchor="b"/>
          <a:lstStyle>
            <a:lvl1pPr algn="r">
              <a:defRPr sz="1200"/>
            </a:lvl1pPr>
          </a:lstStyle>
          <a:p>
            <a:fld id="{066E7DC1-B67C-4A6C-971E-000D54446E3C}" type="slidenum">
              <a:rPr lang="en-US" smtClean="0"/>
              <a:t>‹#›</a:t>
            </a:fld>
            <a:endParaRPr lang="en-US"/>
          </a:p>
        </p:txBody>
      </p:sp>
    </p:spTree>
    <p:extLst>
      <p:ext uri="{BB962C8B-B14F-4D97-AF65-F5344CB8AC3E}">
        <p14:creationId xmlns:p14="http://schemas.microsoft.com/office/powerpoint/2010/main" val="2637897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7333" cy="3538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5303577" y="0"/>
            <a:ext cx="4057333" cy="353854"/>
          </a:xfrm>
          <a:prstGeom prst="rect">
            <a:avLst/>
          </a:prstGeom>
        </p:spPr>
        <p:txBody>
          <a:bodyPr vert="horz" lIns="93936" tIns="46968" rIns="93936" bIns="46968" rtlCol="0"/>
          <a:lstStyle>
            <a:lvl1pPr algn="r">
              <a:defRPr sz="1200"/>
            </a:lvl1pPr>
          </a:lstStyle>
          <a:p>
            <a:fld id="{C760C1C4-7CA9-4060-B8DC-0E1CAB66DC45}" type="datetimeFigureOut">
              <a:rPr lang="en-US" smtClean="0"/>
              <a:t>8/23/2017</a:t>
            </a:fld>
            <a:endParaRPr lang="en-US"/>
          </a:p>
        </p:txBody>
      </p:sp>
      <p:sp>
        <p:nvSpPr>
          <p:cNvPr id="4" name="Slide Image Placeholder 3"/>
          <p:cNvSpPr>
            <a:spLocks noGrp="1" noRot="1" noChangeAspect="1"/>
          </p:cNvSpPr>
          <p:nvPr>
            <p:ph type="sldImg" idx="2"/>
          </p:nvPr>
        </p:nvSpPr>
        <p:spPr>
          <a:xfrm>
            <a:off x="2911475" y="530225"/>
            <a:ext cx="3540125" cy="265430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936308" y="3361611"/>
            <a:ext cx="7490460" cy="31846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721993"/>
            <a:ext cx="4057333" cy="3538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5303577" y="6721993"/>
            <a:ext cx="4057333" cy="353854"/>
          </a:xfrm>
          <a:prstGeom prst="rect">
            <a:avLst/>
          </a:prstGeom>
        </p:spPr>
        <p:txBody>
          <a:bodyPr vert="horz" lIns="93936" tIns="46968" rIns="93936" bIns="46968" rtlCol="0" anchor="b"/>
          <a:lstStyle>
            <a:lvl1pPr algn="r">
              <a:defRPr sz="1200"/>
            </a:lvl1pPr>
          </a:lstStyle>
          <a:p>
            <a:fld id="{8D985661-F313-466B-A204-EC3CD45640F3}" type="slidenum">
              <a:rPr lang="en-US" smtClean="0"/>
              <a:t>‹#›</a:t>
            </a:fld>
            <a:endParaRPr lang="en-US"/>
          </a:p>
        </p:txBody>
      </p:sp>
    </p:spTree>
    <p:extLst>
      <p:ext uri="{BB962C8B-B14F-4D97-AF65-F5344CB8AC3E}">
        <p14:creationId xmlns:p14="http://schemas.microsoft.com/office/powerpoint/2010/main" val="1647743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985661-F313-466B-A204-EC3CD45640F3}" type="slidenum">
              <a:rPr lang="en-US" smtClean="0"/>
              <a:t>1</a:t>
            </a:fld>
            <a:endParaRPr lang="en-US"/>
          </a:p>
        </p:txBody>
      </p:sp>
    </p:spTree>
    <p:extLst>
      <p:ext uri="{BB962C8B-B14F-4D97-AF65-F5344CB8AC3E}">
        <p14:creationId xmlns:p14="http://schemas.microsoft.com/office/powerpoint/2010/main" val="1158253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985661-F313-466B-A204-EC3CD45640F3}" type="slidenum">
              <a:rPr lang="en-US" smtClean="0"/>
              <a:t>10</a:t>
            </a:fld>
            <a:endParaRPr lang="en-US"/>
          </a:p>
        </p:txBody>
      </p:sp>
    </p:spTree>
    <p:extLst>
      <p:ext uri="{BB962C8B-B14F-4D97-AF65-F5344CB8AC3E}">
        <p14:creationId xmlns:p14="http://schemas.microsoft.com/office/powerpoint/2010/main" val="1132686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985661-F313-466B-A204-EC3CD45640F3}" type="slidenum">
              <a:rPr lang="en-US" smtClean="0"/>
              <a:t>11</a:t>
            </a:fld>
            <a:endParaRPr lang="en-US"/>
          </a:p>
        </p:txBody>
      </p:sp>
    </p:spTree>
    <p:extLst>
      <p:ext uri="{BB962C8B-B14F-4D97-AF65-F5344CB8AC3E}">
        <p14:creationId xmlns:p14="http://schemas.microsoft.com/office/powerpoint/2010/main" val="2466833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985661-F313-466B-A204-EC3CD45640F3}" type="slidenum">
              <a:rPr lang="en-US" smtClean="0"/>
              <a:t>12</a:t>
            </a:fld>
            <a:endParaRPr lang="en-US"/>
          </a:p>
        </p:txBody>
      </p:sp>
    </p:spTree>
    <p:extLst>
      <p:ext uri="{BB962C8B-B14F-4D97-AF65-F5344CB8AC3E}">
        <p14:creationId xmlns:p14="http://schemas.microsoft.com/office/powerpoint/2010/main" val="1195090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985661-F313-466B-A204-EC3CD45640F3}" type="slidenum">
              <a:rPr lang="en-US" smtClean="0"/>
              <a:t>13</a:t>
            </a:fld>
            <a:endParaRPr lang="en-US"/>
          </a:p>
        </p:txBody>
      </p:sp>
    </p:spTree>
    <p:extLst>
      <p:ext uri="{BB962C8B-B14F-4D97-AF65-F5344CB8AC3E}">
        <p14:creationId xmlns:p14="http://schemas.microsoft.com/office/powerpoint/2010/main" val="2697565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a:t>Across other projects, Pathways to Global Competence also had a focus on designing badges based on </a:t>
            </a:r>
            <a:r>
              <a:rPr lang="en-US" dirty="0" err="1"/>
              <a:t>comeptencies</a:t>
            </a:r>
            <a:r>
              <a:rPr lang="en-US" dirty="0"/>
              <a:t> and was ultimately unable to get the badge system up and running. With an industry-related focus, Manufacturing Institute and YALSA also featured competencies in their badge system, with a greater emphasis on professional development for YALSA (which gradually scaled back from multiple badges for specific competencies to a single badge for professional's achievements).</a:t>
            </a:r>
          </a:p>
          <a:p>
            <a:endParaRPr lang="en-US" dirty="0"/>
          </a:p>
        </p:txBody>
      </p:sp>
      <p:sp>
        <p:nvSpPr>
          <p:cNvPr id="4" name="Slide Number Placeholder 3"/>
          <p:cNvSpPr>
            <a:spLocks noGrp="1"/>
          </p:cNvSpPr>
          <p:nvPr>
            <p:ph type="sldNum" sz="quarter" idx="10"/>
          </p:nvPr>
        </p:nvSpPr>
        <p:spPr/>
        <p:txBody>
          <a:bodyPr/>
          <a:lstStyle/>
          <a:p>
            <a:fld id="{54DA8846-74F0-4F19-A65A-BD521F75F65A}" type="slidenum">
              <a:rPr lang="en-US" smtClean="0"/>
              <a:t>15</a:t>
            </a:fld>
            <a:endParaRPr lang="en-US"/>
          </a:p>
        </p:txBody>
      </p:sp>
    </p:spTree>
    <p:extLst>
      <p:ext uri="{BB962C8B-B14F-4D97-AF65-F5344CB8AC3E}">
        <p14:creationId xmlns:p14="http://schemas.microsoft.com/office/powerpoint/2010/main" val="1675356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9">
              <a:defRPr/>
            </a:pPr>
            <a:r>
              <a:rPr lang="en-US" dirty="0"/>
              <a:t>Across other projects, Pathways to Global Competence also had a focus on designing badges based on </a:t>
            </a:r>
            <a:r>
              <a:rPr lang="en-US" dirty="0" err="1"/>
              <a:t>comeptencies</a:t>
            </a:r>
            <a:r>
              <a:rPr lang="en-US" dirty="0"/>
              <a:t> and was ultimately unable to get the badge system up and running. With an industry-related focus, Manufacturing Institute and YALSA also featured competencies in their badge system, with a greater emphasis on professional development for YALSA (which gradually scaled back from multiple badges for specific competencies to a single badge for professional's achievements).</a:t>
            </a:r>
          </a:p>
          <a:p>
            <a:endParaRPr lang="en-US" dirty="0"/>
          </a:p>
        </p:txBody>
      </p:sp>
      <p:sp>
        <p:nvSpPr>
          <p:cNvPr id="4" name="Slide Number Placeholder 3"/>
          <p:cNvSpPr>
            <a:spLocks noGrp="1"/>
          </p:cNvSpPr>
          <p:nvPr>
            <p:ph type="sldNum" sz="quarter" idx="10"/>
          </p:nvPr>
        </p:nvSpPr>
        <p:spPr/>
        <p:txBody>
          <a:bodyPr/>
          <a:lstStyle/>
          <a:p>
            <a:fld id="{54DA8846-74F0-4F19-A65A-BD521F75F65A}" type="slidenum">
              <a:rPr lang="en-US" smtClean="0"/>
              <a:t>16</a:t>
            </a:fld>
            <a:endParaRPr lang="en-US"/>
          </a:p>
        </p:txBody>
      </p:sp>
    </p:spTree>
    <p:extLst>
      <p:ext uri="{BB962C8B-B14F-4D97-AF65-F5344CB8AC3E}">
        <p14:creationId xmlns:p14="http://schemas.microsoft.com/office/powerpoint/2010/main" val="557234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985661-F313-466B-A204-EC3CD45640F3}" type="slidenum">
              <a:rPr lang="en-US" smtClean="0"/>
              <a:t>17</a:t>
            </a:fld>
            <a:endParaRPr lang="en-US"/>
          </a:p>
        </p:txBody>
      </p:sp>
    </p:spTree>
    <p:extLst>
      <p:ext uri="{BB962C8B-B14F-4D97-AF65-F5344CB8AC3E}">
        <p14:creationId xmlns:p14="http://schemas.microsoft.com/office/powerpoint/2010/main" val="2503683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985661-F313-466B-A204-EC3CD45640F3}" type="slidenum">
              <a:rPr lang="en-US" smtClean="0"/>
              <a:t>18</a:t>
            </a:fld>
            <a:endParaRPr lang="en-US"/>
          </a:p>
        </p:txBody>
      </p:sp>
    </p:spTree>
    <p:extLst>
      <p:ext uri="{BB962C8B-B14F-4D97-AF65-F5344CB8AC3E}">
        <p14:creationId xmlns:p14="http://schemas.microsoft.com/office/powerpoint/2010/main" val="4209254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985661-F313-466B-A204-EC3CD45640F3}" type="slidenum">
              <a:rPr lang="en-US" smtClean="0"/>
              <a:t>19</a:t>
            </a:fld>
            <a:endParaRPr lang="en-US"/>
          </a:p>
        </p:txBody>
      </p:sp>
    </p:spTree>
    <p:extLst>
      <p:ext uri="{BB962C8B-B14F-4D97-AF65-F5344CB8AC3E}">
        <p14:creationId xmlns:p14="http://schemas.microsoft.com/office/powerpoint/2010/main" val="969416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985661-F313-466B-A204-EC3CD45640F3}" type="slidenum">
              <a:rPr lang="en-US" smtClean="0"/>
              <a:t>34</a:t>
            </a:fld>
            <a:endParaRPr lang="en-US"/>
          </a:p>
        </p:txBody>
      </p:sp>
    </p:spTree>
    <p:extLst>
      <p:ext uri="{BB962C8B-B14F-4D97-AF65-F5344CB8AC3E}">
        <p14:creationId xmlns:p14="http://schemas.microsoft.com/office/powerpoint/2010/main" val="1987359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985661-F313-466B-A204-EC3CD45640F3}" type="slidenum">
              <a:rPr lang="en-US" smtClean="0"/>
              <a:t>2</a:t>
            </a:fld>
            <a:endParaRPr lang="en-US"/>
          </a:p>
        </p:txBody>
      </p:sp>
    </p:spTree>
    <p:extLst>
      <p:ext uri="{BB962C8B-B14F-4D97-AF65-F5344CB8AC3E}">
        <p14:creationId xmlns:p14="http://schemas.microsoft.com/office/powerpoint/2010/main" val="2431028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985661-F313-466B-A204-EC3CD45640F3}" type="slidenum">
              <a:rPr lang="en-US" smtClean="0"/>
              <a:t>35</a:t>
            </a:fld>
            <a:endParaRPr lang="en-US"/>
          </a:p>
        </p:txBody>
      </p:sp>
    </p:spTree>
    <p:extLst>
      <p:ext uri="{BB962C8B-B14F-4D97-AF65-F5344CB8AC3E}">
        <p14:creationId xmlns:p14="http://schemas.microsoft.com/office/powerpoint/2010/main" val="2646344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985661-F313-466B-A204-EC3CD45640F3}" type="slidenum">
              <a:rPr lang="en-US" smtClean="0"/>
              <a:t>39</a:t>
            </a:fld>
            <a:endParaRPr lang="en-US"/>
          </a:p>
        </p:txBody>
      </p:sp>
    </p:spTree>
    <p:extLst>
      <p:ext uri="{BB962C8B-B14F-4D97-AF65-F5344CB8AC3E}">
        <p14:creationId xmlns:p14="http://schemas.microsoft.com/office/powerpoint/2010/main" val="176834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985661-F313-466B-A204-EC3CD45640F3}" type="slidenum">
              <a:rPr lang="en-US" smtClean="0"/>
              <a:t>3</a:t>
            </a:fld>
            <a:endParaRPr lang="en-US"/>
          </a:p>
        </p:txBody>
      </p:sp>
    </p:spTree>
    <p:extLst>
      <p:ext uri="{BB962C8B-B14F-4D97-AF65-F5344CB8AC3E}">
        <p14:creationId xmlns:p14="http://schemas.microsoft.com/office/powerpoint/2010/main" val="2794029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985661-F313-466B-A204-EC3CD45640F3}" type="slidenum">
              <a:rPr lang="en-US" smtClean="0"/>
              <a:t>4</a:t>
            </a:fld>
            <a:endParaRPr lang="en-US"/>
          </a:p>
        </p:txBody>
      </p:sp>
    </p:spTree>
    <p:extLst>
      <p:ext uri="{BB962C8B-B14F-4D97-AF65-F5344CB8AC3E}">
        <p14:creationId xmlns:p14="http://schemas.microsoft.com/office/powerpoint/2010/main" val="4151382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985661-F313-466B-A204-EC3CD45640F3}" type="slidenum">
              <a:rPr lang="en-US" smtClean="0"/>
              <a:t>5</a:t>
            </a:fld>
            <a:endParaRPr lang="en-US"/>
          </a:p>
        </p:txBody>
      </p:sp>
    </p:spTree>
    <p:extLst>
      <p:ext uri="{BB962C8B-B14F-4D97-AF65-F5344CB8AC3E}">
        <p14:creationId xmlns:p14="http://schemas.microsoft.com/office/powerpoint/2010/main" val="3524058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This</a:t>
            </a:r>
            <a:r>
              <a:rPr lang="en-US" baseline="0" dirty="0" smtClean="0"/>
              <a:t> is my team</a:t>
            </a:r>
          </a:p>
          <a:p>
            <a:r>
              <a:rPr lang="en-US" baseline="0" dirty="0" smtClean="0"/>
              <a:t>I did my PhD in psychology at Vanderbilt and have spent most of my career doing assessment and evaluation with cutting edge educational technology.  Jasper Woodbury videodisks at Vanderbilt, GenScope Multimedia software as a postdoc at the ETS center for performance assessment and on the faculty at Georgia, NASA Classroom of the Future as a faculty member in Georgia, and Quest Atlantis, Sakai, and Project NML at Indiana.  So of course I am thrilled to be working with what I think will be the most important technology of all.  </a:t>
            </a:r>
          </a:p>
          <a:p>
            <a:endParaRPr lang="en-US" baseline="0" dirty="0" smtClean="0"/>
          </a:p>
          <a:p>
            <a:r>
              <a:rPr lang="en-US" baseline="0" dirty="0" smtClean="0"/>
              <a:t>I also study motivation and incentives, and have thought about badges a lot.  I have done empirical studies of them in both Quest Atlantis and Sakai and hope to have them published soon. </a:t>
            </a:r>
          </a:p>
          <a:p>
            <a:endParaRPr lang="en-US" baseline="0" dirty="0" smtClean="0"/>
          </a:p>
          <a:p>
            <a:r>
              <a:rPr lang="en-US" baseline="0" dirty="0" smtClean="0"/>
              <a:t>I focus on the implications of sociocultural theories of knowing and learning for assessment, motivation, research, and evaluation. There is a research literature in each area that is directly relevant to the goals of the DML </a:t>
            </a:r>
            <a:r>
              <a:rPr lang="en-US" baseline="0" dirty="0" err="1" smtClean="0"/>
              <a:t>initiaive</a:t>
            </a:r>
            <a:endParaRPr lang="en-US" baseline="0" dirty="0" smtClean="0"/>
          </a:p>
          <a:p>
            <a:endParaRPr lang="en-US" baseline="0" dirty="0" smtClean="0"/>
          </a:p>
          <a:p>
            <a:r>
              <a:rPr lang="en-US" baseline="0" dirty="0" smtClean="0"/>
              <a:t>This is my team,</a:t>
            </a:r>
          </a:p>
          <a:p>
            <a:endParaRPr lang="en-US" baseline="0" dirty="0" smtClean="0"/>
          </a:p>
          <a:p>
            <a:r>
              <a:rPr lang="en-US" baseline="0" dirty="0" smtClean="0"/>
              <a:t>Happy to be working with </a:t>
            </a:r>
            <a:r>
              <a:rPr lang="en-US" baseline="0" dirty="0" err="1" smtClean="0"/>
              <a:t>Shery</a:t>
            </a:r>
            <a:r>
              <a:rPr lang="en-US" baseline="0" dirty="0" smtClean="0"/>
              <a:t> Grant and others at HASTAC—you are in the hands of a very capable team there and we have had lots of discussion about how we can help serve both the initiative and individual projects</a:t>
            </a:r>
          </a:p>
          <a:p>
            <a:endParaRPr lang="en-US" baseline="0" dirty="0" smtClean="0"/>
          </a:p>
          <a:p>
            <a:r>
              <a:rPr lang="en-US" baseline="0" dirty="0" smtClean="0"/>
              <a:t>Also thrilled to be working with Mozilla.  Erin Knight has been awesome.  As I will show you Carla </a:t>
            </a:r>
            <a:r>
              <a:rPr lang="en-US" baseline="0" dirty="0" err="1" smtClean="0"/>
              <a:t>Casilli</a:t>
            </a:r>
            <a:r>
              <a:rPr lang="en-US" baseline="0" dirty="0" smtClean="0"/>
              <a:t> is introducing some very important ideas, and I understand that Peter </a:t>
            </a:r>
            <a:r>
              <a:rPr lang="en-US" baseline="0" dirty="0" err="1" smtClean="0"/>
              <a:t>Rawsthorne</a:t>
            </a:r>
            <a:r>
              <a:rPr lang="en-US" baseline="0" dirty="0" smtClean="0"/>
              <a:t> form England is joining the team as well.</a:t>
            </a:r>
          </a:p>
          <a:p>
            <a:endParaRPr lang="en-US" baseline="0" dirty="0" smtClean="0"/>
          </a:p>
          <a:p>
            <a:r>
              <a:rPr lang="en-US" baseline="0" dirty="0" smtClean="0"/>
              <a:t>Technically most of my work will be through HASTAC and focused on awardees.  But there is an </a:t>
            </a:r>
            <a:r>
              <a:rPr lang="en-US" baseline="0" dirty="0" err="1" smtClean="0"/>
              <a:t>enourmous</a:t>
            </a:r>
            <a:r>
              <a:rPr lang="en-US" baseline="0" dirty="0" smtClean="0"/>
              <a:t> community of finalists out there who have been inspired by the </a:t>
            </a:r>
            <a:r>
              <a:rPr lang="en-US" baseline="0" dirty="0" err="1" smtClean="0"/>
              <a:t>compeition</a:t>
            </a:r>
            <a:r>
              <a:rPr lang="en-US" baseline="0" dirty="0" smtClean="0"/>
              <a:t> and are forging ahead as we speak.</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0789224-4B31-4E43-B169-9F5519D3E382}" type="slidenum">
              <a:rPr lang="en-US" smtClean="0"/>
              <a:t>6</a:t>
            </a:fld>
            <a:endParaRPr lang="en-US"/>
          </a:p>
        </p:txBody>
      </p:sp>
    </p:spTree>
    <p:extLst>
      <p:ext uri="{BB962C8B-B14F-4D97-AF65-F5344CB8AC3E}">
        <p14:creationId xmlns:p14="http://schemas.microsoft.com/office/powerpoint/2010/main" val="236759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89224-4B31-4E43-B169-9F5519D3E382}" type="slidenum">
              <a:rPr lang="en-US" smtClean="0"/>
              <a:t>7</a:t>
            </a:fld>
            <a:endParaRPr lang="en-US"/>
          </a:p>
        </p:txBody>
      </p:sp>
    </p:spTree>
    <p:extLst>
      <p:ext uri="{BB962C8B-B14F-4D97-AF65-F5344CB8AC3E}">
        <p14:creationId xmlns:p14="http://schemas.microsoft.com/office/powerpoint/2010/main" val="4249433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985661-F313-466B-A204-EC3CD45640F3}" type="slidenum">
              <a:rPr lang="en-US" smtClean="0"/>
              <a:t>8</a:t>
            </a:fld>
            <a:endParaRPr lang="en-US"/>
          </a:p>
        </p:txBody>
      </p:sp>
    </p:spTree>
    <p:extLst>
      <p:ext uri="{BB962C8B-B14F-4D97-AF65-F5344CB8AC3E}">
        <p14:creationId xmlns:p14="http://schemas.microsoft.com/office/powerpoint/2010/main" val="296760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985661-F313-466B-A204-EC3CD45640F3}" type="slidenum">
              <a:rPr lang="en-US" smtClean="0"/>
              <a:t>9</a:t>
            </a:fld>
            <a:endParaRPr lang="en-US"/>
          </a:p>
        </p:txBody>
      </p:sp>
    </p:spTree>
    <p:extLst>
      <p:ext uri="{BB962C8B-B14F-4D97-AF65-F5344CB8AC3E}">
        <p14:creationId xmlns:p14="http://schemas.microsoft.com/office/powerpoint/2010/main" val="318839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D070E1-EDD9-4931-99FA-71445F0AF928}" type="datetime1">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71DB-1351-4A48-B0E2-EF1847FC54F8}" type="slidenum">
              <a:rPr lang="en-US" smtClean="0"/>
              <a:t>‹#›</a:t>
            </a:fld>
            <a:endParaRPr lang="en-US"/>
          </a:p>
        </p:txBody>
      </p:sp>
    </p:spTree>
    <p:extLst>
      <p:ext uri="{BB962C8B-B14F-4D97-AF65-F5344CB8AC3E}">
        <p14:creationId xmlns:p14="http://schemas.microsoft.com/office/powerpoint/2010/main" val="146813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8BA53-DD31-431D-BF0C-200410F7AFEC}" type="datetime1">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71DB-1351-4A48-B0E2-EF1847FC54F8}" type="slidenum">
              <a:rPr lang="en-US" smtClean="0"/>
              <a:t>‹#›</a:t>
            </a:fld>
            <a:endParaRPr lang="en-US"/>
          </a:p>
        </p:txBody>
      </p:sp>
    </p:spTree>
    <p:extLst>
      <p:ext uri="{BB962C8B-B14F-4D97-AF65-F5344CB8AC3E}">
        <p14:creationId xmlns:p14="http://schemas.microsoft.com/office/powerpoint/2010/main" val="341849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CF3AC8-ABE2-4EF9-A60F-595D25553E26}" type="datetime1">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71DB-1351-4A48-B0E2-EF1847FC54F8}" type="slidenum">
              <a:rPr lang="en-US" smtClean="0"/>
              <a:t>‹#›</a:t>
            </a:fld>
            <a:endParaRPr lang="en-US"/>
          </a:p>
        </p:txBody>
      </p:sp>
    </p:spTree>
    <p:extLst>
      <p:ext uri="{BB962C8B-B14F-4D97-AF65-F5344CB8AC3E}">
        <p14:creationId xmlns:p14="http://schemas.microsoft.com/office/powerpoint/2010/main" val="212722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574EA7-2B49-47EF-856A-8175F6624E90}" type="datetime1">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71DB-1351-4A48-B0E2-EF1847FC54F8}" type="slidenum">
              <a:rPr lang="en-US" smtClean="0"/>
              <a:t>‹#›</a:t>
            </a:fld>
            <a:endParaRPr lang="en-US"/>
          </a:p>
        </p:txBody>
      </p:sp>
    </p:spTree>
    <p:extLst>
      <p:ext uri="{BB962C8B-B14F-4D97-AF65-F5344CB8AC3E}">
        <p14:creationId xmlns:p14="http://schemas.microsoft.com/office/powerpoint/2010/main" val="414481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97E20B-CDEA-4ED0-B4C8-4DBDF77D8382}" type="datetime1">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AF71DB-1351-4A48-B0E2-EF1847FC54F8}" type="slidenum">
              <a:rPr lang="en-US" smtClean="0"/>
              <a:t>‹#›</a:t>
            </a:fld>
            <a:endParaRPr lang="en-US"/>
          </a:p>
        </p:txBody>
      </p:sp>
    </p:spTree>
    <p:extLst>
      <p:ext uri="{BB962C8B-B14F-4D97-AF65-F5344CB8AC3E}">
        <p14:creationId xmlns:p14="http://schemas.microsoft.com/office/powerpoint/2010/main" val="1540900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87ABC4-22B4-4772-9970-F31CA4049270}" type="datetime1">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F71DB-1351-4A48-B0E2-EF1847FC54F8}" type="slidenum">
              <a:rPr lang="en-US" smtClean="0"/>
              <a:t>‹#›</a:t>
            </a:fld>
            <a:endParaRPr lang="en-US"/>
          </a:p>
        </p:txBody>
      </p:sp>
    </p:spTree>
    <p:extLst>
      <p:ext uri="{BB962C8B-B14F-4D97-AF65-F5344CB8AC3E}">
        <p14:creationId xmlns:p14="http://schemas.microsoft.com/office/powerpoint/2010/main" val="283964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87AFC-B552-4525-B167-205C1BBCFE72}" type="datetime1">
              <a:rPr lang="en-US" smtClean="0"/>
              <a:t>8/23/2017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AF71DB-1351-4A48-B0E2-EF1847FC54F8}" type="slidenum">
              <a:rPr lang="en-US" smtClean="0"/>
              <a:t>‹#›</a:t>
            </a:fld>
            <a:endParaRPr lang="en-US"/>
          </a:p>
        </p:txBody>
      </p:sp>
    </p:spTree>
    <p:extLst>
      <p:ext uri="{BB962C8B-B14F-4D97-AF65-F5344CB8AC3E}">
        <p14:creationId xmlns:p14="http://schemas.microsoft.com/office/powerpoint/2010/main" val="363965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84B5D-0F04-487B-9E59-F01979BDE4D8}" type="datetime1">
              <a:rPr lang="en-US" smtClean="0"/>
              <a:t>8/23/2017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AF71DB-1351-4A48-B0E2-EF1847FC54F8}" type="slidenum">
              <a:rPr lang="en-US" smtClean="0"/>
              <a:t>‹#›</a:t>
            </a:fld>
            <a:endParaRPr lang="en-US"/>
          </a:p>
        </p:txBody>
      </p:sp>
    </p:spTree>
    <p:extLst>
      <p:ext uri="{BB962C8B-B14F-4D97-AF65-F5344CB8AC3E}">
        <p14:creationId xmlns:p14="http://schemas.microsoft.com/office/powerpoint/2010/main" val="10398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F0B86-39F9-4398-BCB0-DBA56C15F78A}" type="datetime1">
              <a:rPr lang="en-US" smtClean="0"/>
              <a:t>8/23/2017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AF71DB-1351-4A48-B0E2-EF1847FC54F8}" type="slidenum">
              <a:rPr lang="en-US" smtClean="0"/>
              <a:t>‹#›</a:t>
            </a:fld>
            <a:endParaRPr lang="en-US"/>
          </a:p>
        </p:txBody>
      </p:sp>
    </p:spTree>
    <p:extLst>
      <p:ext uri="{BB962C8B-B14F-4D97-AF65-F5344CB8AC3E}">
        <p14:creationId xmlns:p14="http://schemas.microsoft.com/office/powerpoint/2010/main" val="289819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2F3B4-B3D3-4C7C-8D39-5F3CC45DD749}" type="datetime1">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F71DB-1351-4A48-B0E2-EF1847FC54F8}" type="slidenum">
              <a:rPr lang="en-US" smtClean="0"/>
              <a:t>‹#›</a:t>
            </a:fld>
            <a:endParaRPr lang="en-US"/>
          </a:p>
        </p:txBody>
      </p:sp>
    </p:spTree>
    <p:extLst>
      <p:ext uri="{BB962C8B-B14F-4D97-AF65-F5344CB8AC3E}">
        <p14:creationId xmlns:p14="http://schemas.microsoft.com/office/powerpoint/2010/main" val="66477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14E32-536F-422E-BB21-1D0CECFE1532}" type="datetime1">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AF71DB-1351-4A48-B0E2-EF1847FC54F8}" type="slidenum">
              <a:rPr lang="en-US" smtClean="0"/>
              <a:t>‹#›</a:t>
            </a:fld>
            <a:endParaRPr lang="en-US"/>
          </a:p>
        </p:txBody>
      </p:sp>
    </p:spTree>
    <p:extLst>
      <p:ext uri="{BB962C8B-B14F-4D97-AF65-F5344CB8AC3E}">
        <p14:creationId xmlns:p14="http://schemas.microsoft.com/office/powerpoint/2010/main" val="1220180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339E4-4E22-4240-BC39-BDF87A7355D1}" type="datetime1">
              <a:rPr lang="en-US" smtClean="0"/>
              <a:t>8/23/2017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F71DB-1351-4A48-B0E2-EF1847FC54F8}" type="slidenum">
              <a:rPr lang="en-US" smtClean="0"/>
              <a:t>‹#›</a:t>
            </a:fld>
            <a:endParaRPr lang="en-US"/>
          </a:p>
        </p:txBody>
      </p:sp>
    </p:spTree>
    <p:extLst>
      <p:ext uri="{BB962C8B-B14F-4D97-AF65-F5344CB8AC3E}">
        <p14:creationId xmlns:p14="http://schemas.microsoft.com/office/powerpoint/2010/main" val="228018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makewav.es/r/glennwheeler"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makewav.es/story/569437/title/InterviewWithHannahCockroftMBE"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video" Target="https://www.youtube.com/embed/w9-sddUCHKg" TargetMode="External"/><Relationship Id="rId4" Type="http://schemas.openxmlformats.org/officeDocument/2006/relationships/hyperlink" Target="https://www.youtube.com/watch?v=w9-sddUCHK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gif"/><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p:spPr>
        <p:txBody>
          <a:bodyPr>
            <a:no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Lessons Learned from the  </a:t>
            </a:r>
            <a:r>
              <a:rPr lang="en-US"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Badges for Lifelong Learning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Initiative</a:t>
            </a: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(AKA, where open digital badges appear to have worked better</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Daniel T. Hickey</a:t>
            </a:r>
            <a:b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Indiana University</a:t>
            </a:r>
            <a:b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IMS Open Badges Community Meeting </a:t>
            </a:r>
            <a:endParaRPr lang="en-US" sz="3600" dirty="0"/>
          </a:p>
        </p:txBody>
      </p:sp>
    </p:spTree>
    <p:extLst>
      <p:ext uri="{BB962C8B-B14F-4D97-AF65-F5344CB8AC3E}">
        <p14:creationId xmlns:p14="http://schemas.microsoft.com/office/powerpoint/2010/main" val="104675568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C00000"/>
                </a:solidFill>
              </a:rPr>
              <a:t>Categories of Badge </a:t>
            </a:r>
            <a:r>
              <a:rPr lang="en-US" b="1" i="1" dirty="0" smtClean="0">
                <a:solidFill>
                  <a:srgbClr val="C00000"/>
                </a:solidFill>
              </a:rPr>
              <a:t>Functions</a:t>
            </a:r>
            <a:endParaRPr lang="en-US" b="1" i="1" dirty="0">
              <a:solidFill>
                <a:srgbClr val="C00000"/>
              </a:solidFill>
            </a:endParaRPr>
          </a:p>
        </p:txBody>
      </p:sp>
      <p:sp>
        <p:nvSpPr>
          <p:cNvPr id="3" name="Content Placeholder 2"/>
          <p:cNvSpPr>
            <a:spLocks noGrp="1"/>
          </p:cNvSpPr>
          <p:nvPr>
            <p:ph idx="1"/>
          </p:nvPr>
        </p:nvSpPr>
        <p:spPr>
          <a:xfrm>
            <a:off x="1600200" y="1600200"/>
            <a:ext cx="7315200" cy="4724400"/>
          </a:xfrm>
        </p:spPr>
        <p:txBody>
          <a:bodyPr>
            <a:normAutofit/>
          </a:bodyPr>
          <a:lstStyle/>
          <a:p>
            <a:pPr marL="0" indent="0">
              <a:spcAft>
                <a:spcPts val="3000"/>
              </a:spcAft>
              <a:buNone/>
            </a:pPr>
            <a:r>
              <a:rPr lang="en-US" sz="4400" dirty="0" smtClean="0">
                <a:solidFill>
                  <a:schemeClr val="accent2">
                    <a:lumMod val="75000"/>
                  </a:schemeClr>
                </a:solidFill>
              </a:rPr>
              <a:t>Recognizing</a:t>
            </a:r>
            <a:r>
              <a:rPr lang="en-US" sz="4400" dirty="0" smtClean="0"/>
              <a:t> Learning</a:t>
            </a:r>
          </a:p>
          <a:p>
            <a:pPr marL="0" indent="0">
              <a:spcAft>
                <a:spcPts val="3000"/>
              </a:spcAft>
              <a:buNone/>
            </a:pPr>
            <a:r>
              <a:rPr lang="en-US" sz="4400" dirty="0" smtClean="0">
                <a:solidFill>
                  <a:schemeClr val="accent1">
                    <a:lumMod val="75000"/>
                  </a:schemeClr>
                </a:solidFill>
              </a:rPr>
              <a:t>Assessing</a:t>
            </a:r>
            <a:r>
              <a:rPr lang="en-US" sz="4400" dirty="0" smtClean="0"/>
              <a:t> Learning</a:t>
            </a:r>
          </a:p>
          <a:p>
            <a:pPr marL="0" indent="0">
              <a:spcAft>
                <a:spcPts val="3000"/>
              </a:spcAft>
              <a:buNone/>
            </a:pPr>
            <a:r>
              <a:rPr lang="en-US" sz="4400" dirty="0" smtClean="0">
                <a:solidFill>
                  <a:schemeClr val="accent3">
                    <a:lumMod val="50000"/>
                  </a:schemeClr>
                </a:solidFill>
              </a:rPr>
              <a:t>Motivating</a:t>
            </a:r>
            <a:r>
              <a:rPr lang="en-US" sz="4400" dirty="0" smtClean="0"/>
              <a:t> Learning</a:t>
            </a:r>
          </a:p>
          <a:p>
            <a:pPr marL="0" indent="0">
              <a:spcAft>
                <a:spcPts val="3000"/>
              </a:spcAft>
              <a:buNone/>
            </a:pPr>
            <a:r>
              <a:rPr lang="en-US" sz="4400" dirty="0" smtClean="0">
                <a:solidFill>
                  <a:schemeClr val="accent4">
                    <a:lumMod val="75000"/>
                  </a:schemeClr>
                </a:solidFill>
              </a:rPr>
              <a:t>Studying </a:t>
            </a:r>
            <a:r>
              <a:rPr lang="en-US" sz="4400" dirty="0" smtClean="0"/>
              <a:t>Learning</a:t>
            </a:r>
          </a:p>
          <a:p>
            <a:pPr marL="457200" lvl="1" indent="0">
              <a:buNone/>
            </a:pPr>
            <a:endParaRPr lang="en-US" dirty="0" smtClean="0"/>
          </a:p>
          <a:p>
            <a:pPr lvl="1"/>
            <a:endParaRPr lang="en-US" dirty="0"/>
          </a:p>
        </p:txBody>
      </p:sp>
      <p:pic>
        <p:nvPicPr>
          <p:cNvPr id="4" name="Picture 3"/>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49084" y="1600200"/>
            <a:ext cx="762000" cy="762000"/>
          </a:xfrm>
          <a:prstGeom prst="rect">
            <a:avLst/>
          </a:prstGeom>
        </p:spPr>
      </p:pic>
      <p:pic>
        <p:nvPicPr>
          <p:cNvPr id="5" name="Content Placeholder 8"/>
          <p:cNvPicPr>
            <a:picLocks noChangeAspect="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72254" y="5133975"/>
            <a:ext cx="742193" cy="762000"/>
          </a:xfrm>
          <a:prstGeom prst="rect">
            <a:avLst/>
          </a:prstGeom>
        </p:spPr>
      </p:pic>
      <p:pic>
        <p:nvPicPr>
          <p:cNvPr id="6" name="Picture 5"/>
          <p:cNvPicPr>
            <a:picLocks noChangeAspect="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27626" y="2895600"/>
            <a:ext cx="669547" cy="798981"/>
          </a:xfrm>
          <a:prstGeom prst="rect">
            <a:avLst/>
          </a:prstGeom>
        </p:spPr>
      </p:pic>
      <p:pic>
        <p:nvPicPr>
          <p:cNvPr id="7" name="Picture 6"/>
          <p:cNvPicPr>
            <a:picLocks noChangeAspect="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91304" y="4099704"/>
            <a:ext cx="685800" cy="685800"/>
          </a:xfrm>
          <a:prstGeom prst="rect">
            <a:avLst/>
          </a:prstGeom>
        </p:spPr>
      </p:pic>
    </p:spTree>
    <p:extLst>
      <p:ext uri="{BB962C8B-B14F-4D97-AF65-F5344CB8AC3E}">
        <p14:creationId xmlns:p14="http://schemas.microsoft.com/office/powerpoint/2010/main" val="108596307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444830"/>
            <a:ext cx="8229600" cy="1143000"/>
          </a:xfrm>
        </p:spPr>
        <p:txBody>
          <a:bodyPr>
            <a:noAutofit/>
          </a:bodyPr>
          <a:lstStyle/>
          <a:p>
            <a:pPr algn="ctr"/>
            <a:r>
              <a:rPr lang="en-US" b="1" dirty="0" smtClean="0">
                <a:solidFill>
                  <a:srgbClr val="C00000"/>
                </a:solidFill>
              </a:rPr>
              <a:t>Emergence of Badge Design </a:t>
            </a:r>
            <a:r>
              <a:rPr lang="en-US" b="1" i="1" dirty="0" smtClean="0">
                <a:solidFill>
                  <a:srgbClr val="C00000"/>
                </a:solidFill>
              </a:rPr>
              <a:t>Principles</a:t>
            </a:r>
            <a:endParaRPr lang="en-US" b="1" dirty="0">
              <a:solidFill>
                <a:srgbClr val="C00000"/>
              </a:solidFill>
            </a:endParaRPr>
          </a:p>
        </p:txBody>
      </p:sp>
      <p:sp>
        <p:nvSpPr>
          <p:cNvPr id="3" name="Content Placeholder 2"/>
          <p:cNvSpPr>
            <a:spLocks noGrp="1"/>
          </p:cNvSpPr>
          <p:nvPr>
            <p:ph idx="1"/>
          </p:nvPr>
        </p:nvSpPr>
        <p:spPr>
          <a:xfrm>
            <a:off x="1400175" y="2319786"/>
            <a:ext cx="7315200" cy="4525963"/>
          </a:xfrm>
        </p:spPr>
        <p:txBody>
          <a:bodyPr>
            <a:normAutofit/>
          </a:bodyPr>
          <a:lstStyle/>
          <a:p>
            <a:pPr marL="0" indent="0">
              <a:spcAft>
                <a:spcPts val="4000"/>
              </a:spcAft>
              <a:buNone/>
            </a:pPr>
            <a:r>
              <a:rPr lang="en-US" sz="4000" dirty="0" smtClean="0"/>
              <a:t>Draft </a:t>
            </a:r>
            <a:r>
              <a:rPr lang="en-US" sz="4000" dirty="0" smtClean="0">
                <a:solidFill>
                  <a:schemeClr val="bg1">
                    <a:lumMod val="50000"/>
                  </a:schemeClr>
                </a:solidFill>
              </a:rPr>
              <a:t>Initial Principles</a:t>
            </a:r>
          </a:p>
          <a:p>
            <a:pPr marL="0" indent="0">
              <a:spcAft>
                <a:spcPts val="4000"/>
              </a:spcAft>
              <a:buNone/>
            </a:pPr>
            <a:r>
              <a:rPr lang="en-US" sz="4000" dirty="0" smtClean="0"/>
              <a:t>Formalize </a:t>
            </a:r>
            <a:r>
              <a:rPr lang="en-US" sz="4000" dirty="0" smtClean="0">
                <a:solidFill>
                  <a:schemeClr val="accent5">
                    <a:lumMod val="75000"/>
                  </a:schemeClr>
                </a:solidFill>
              </a:rPr>
              <a:t>General Principles</a:t>
            </a:r>
          </a:p>
          <a:p>
            <a:pPr marL="0" indent="0">
              <a:spcAft>
                <a:spcPts val="4000"/>
              </a:spcAft>
              <a:buNone/>
            </a:pPr>
            <a:r>
              <a:rPr lang="en-US" sz="4000" dirty="0" smtClean="0"/>
              <a:t>Bookmark </a:t>
            </a:r>
            <a:r>
              <a:rPr lang="en-US" sz="4000" dirty="0" smtClean="0">
                <a:solidFill>
                  <a:schemeClr val="accent2">
                    <a:lumMod val="75000"/>
                  </a:schemeClr>
                </a:solidFill>
              </a:rPr>
              <a:t>Research</a:t>
            </a:r>
            <a:endParaRPr lang="en-US" sz="4000" dirty="0" smtClean="0"/>
          </a:p>
        </p:txBody>
      </p:sp>
      <p:pic>
        <p:nvPicPr>
          <p:cNvPr id="5" name="Picture 4"/>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91477" y="2051664"/>
            <a:ext cx="1295400" cy="1295400"/>
          </a:xfrm>
          <a:prstGeom prst="rect">
            <a:avLst/>
          </a:prstGeom>
        </p:spPr>
      </p:pic>
      <p:pic>
        <p:nvPicPr>
          <p:cNvPr id="6" name="Picture 5"/>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232375" y="3390212"/>
            <a:ext cx="1151626" cy="1151626"/>
          </a:xfrm>
          <a:prstGeom prst="rect">
            <a:avLst/>
          </a:prstGeom>
        </p:spPr>
      </p:pic>
      <p:pic>
        <p:nvPicPr>
          <p:cNvPr id="7" name="Picture 6"/>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57175" y="4724400"/>
            <a:ext cx="1143000" cy="1143000"/>
          </a:xfrm>
          <a:prstGeom prst="rect">
            <a:avLst/>
          </a:prstGeom>
        </p:spPr>
      </p:pic>
    </p:spTree>
    <p:extLst>
      <p:ext uri="{BB962C8B-B14F-4D97-AF65-F5344CB8AC3E}">
        <p14:creationId xmlns:p14="http://schemas.microsoft.com/office/powerpoint/2010/main" val="410364968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Badges </a:t>
            </a:r>
            <a:r>
              <a:rPr lang="en-US" b="1" dirty="0"/>
              <a:t>a</a:t>
            </a:r>
            <a:r>
              <a:rPr lang="en-US" b="1" dirty="0" smtClean="0"/>
              <a:t>ppear to work better… </a:t>
            </a:r>
            <a:br>
              <a:rPr lang="en-US" b="1" dirty="0" smtClean="0"/>
            </a:br>
            <a:r>
              <a:rPr lang="en-US" b="1" i="1" dirty="0" smtClean="0"/>
              <a:t>In some places than others</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3798391680"/>
              </p:ext>
            </p:extLst>
          </p:nvPr>
        </p:nvGraphicFramePr>
        <p:xfrm>
          <a:off x="1565910" y="2436971"/>
          <a:ext cx="6012180" cy="2852420"/>
        </p:xfrm>
        <a:graphic>
          <a:graphicData uri="http://schemas.openxmlformats.org/drawingml/2006/table">
            <a:tbl>
              <a:tblPr firstRow="1" firstCol="1" bandRow="1">
                <a:tableStyleId>{5C22544A-7EE6-4342-B048-85BDC9FD1C3A}</a:tableStyleId>
              </a:tblPr>
              <a:tblGrid>
                <a:gridCol w="3006090">
                  <a:extLst>
                    <a:ext uri="{9D8B030D-6E8A-4147-A177-3AD203B41FA5}">
                      <a16:colId xmlns:a16="http://schemas.microsoft.com/office/drawing/2014/main" val="20000"/>
                    </a:ext>
                  </a:extLst>
                </a:gridCol>
                <a:gridCol w="3006090">
                  <a:extLst>
                    <a:ext uri="{9D8B030D-6E8A-4147-A177-3AD203B41FA5}">
                      <a16:colId xmlns:a16="http://schemas.microsoft.com/office/drawing/2014/main" val="20001"/>
                    </a:ext>
                  </a:extLst>
                </a:gridCol>
              </a:tblGrid>
              <a:tr h="2852420">
                <a:tc>
                  <a:txBody>
                    <a:bodyPr/>
                    <a:lstStyle/>
                    <a:p>
                      <a:pPr indent="0"/>
                      <a:r>
                        <a:rPr lang="en-US" sz="1200">
                          <a:effectLst/>
                        </a:rPr>
                        <a:t> </a:t>
                      </a:r>
                      <a:endParaRPr lang="en-US" sz="1200">
                        <a:effectLst/>
                        <a:latin typeface="Times New Roman" panose="02020603050405020304" pitchFamily="18" charset="0"/>
                      </a:endParaRPr>
                    </a:p>
                  </a:txBody>
                  <a:tcPr marL="68580" marR="68580" marT="0" marB="0">
                    <a:solidFill>
                      <a:schemeClr val="bg1"/>
                    </a:solidFill>
                  </a:tcPr>
                </a:tc>
                <a:tc>
                  <a:txBody>
                    <a:bodyPr/>
                    <a:lstStyle/>
                    <a:p>
                      <a:pPr indent="0" algn="ctr"/>
                      <a:r>
                        <a:rPr lang="en-US" sz="1200" dirty="0">
                          <a:effectLst/>
                        </a:rPr>
                        <a:t> </a:t>
                      </a:r>
                      <a:endParaRPr lang="en-US" sz="1200" dirty="0">
                        <a:effectLst/>
                        <a:latin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8" name="Chart 7"/>
          <p:cNvGraphicFramePr/>
          <p:nvPr>
            <p:extLst>
              <p:ext uri="{D42A27DB-BD31-4B8C-83A1-F6EECF244321}">
                <p14:modId xmlns:p14="http://schemas.microsoft.com/office/powerpoint/2010/main" val="2378394665"/>
              </p:ext>
            </p:extLst>
          </p:nvPr>
        </p:nvGraphicFramePr>
        <p:xfrm>
          <a:off x="4495800" y="2477293"/>
          <a:ext cx="3505200" cy="3466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3032957868"/>
              </p:ext>
            </p:extLst>
          </p:nvPr>
        </p:nvGraphicFramePr>
        <p:xfrm>
          <a:off x="533400" y="2436813"/>
          <a:ext cx="3765551" cy="35829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2377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81" y="-152400"/>
            <a:ext cx="8780319" cy="1325563"/>
          </a:xfrm>
        </p:spPr>
        <p:txBody>
          <a:bodyPr>
            <a:normAutofit/>
          </a:bodyPr>
          <a:lstStyle/>
          <a:p>
            <a:pPr algn="ctr"/>
            <a:r>
              <a:rPr lang="en-US" sz="4000" b="1" dirty="0" smtClean="0"/>
              <a:t>Badge System Status in 2014</a:t>
            </a:r>
            <a:endParaRPr lang="en-US" sz="4000" b="1" dirty="0"/>
          </a:p>
        </p:txBody>
      </p:sp>
      <p:graphicFrame>
        <p:nvGraphicFramePr>
          <p:cNvPr id="5" name="Chart 4"/>
          <p:cNvGraphicFramePr/>
          <p:nvPr>
            <p:extLst>
              <p:ext uri="{D42A27DB-BD31-4B8C-83A1-F6EECF244321}">
                <p14:modId xmlns:p14="http://schemas.microsoft.com/office/powerpoint/2010/main" val="781099935"/>
              </p:ext>
            </p:extLst>
          </p:nvPr>
        </p:nvGraphicFramePr>
        <p:xfrm>
          <a:off x="141410" y="3733800"/>
          <a:ext cx="4360719"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877396625"/>
              </p:ext>
            </p:extLst>
          </p:nvPr>
        </p:nvGraphicFramePr>
        <p:xfrm>
          <a:off x="363681" y="1066800"/>
          <a:ext cx="4132119" cy="2667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1677637682"/>
              </p:ext>
            </p:extLst>
          </p:nvPr>
        </p:nvGraphicFramePr>
        <p:xfrm>
          <a:off x="4966160" y="990601"/>
          <a:ext cx="349204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extLst>
              <p:ext uri="{D42A27DB-BD31-4B8C-83A1-F6EECF244321}">
                <p14:modId xmlns:p14="http://schemas.microsoft.com/office/powerpoint/2010/main" val="65726170"/>
              </p:ext>
            </p:extLst>
          </p:nvPr>
        </p:nvGraphicFramePr>
        <p:xfrm>
          <a:off x="5162156" y="3886200"/>
          <a:ext cx="3524644" cy="2667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59503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1544748822"/>
              </p:ext>
            </p:extLst>
          </p:nvPr>
        </p:nvGraphicFramePr>
        <p:xfrm>
          <a:off x="66676" y="1611006"/>
          <a:ext cx="4619625" cy="26714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96777333"/>
              </p:ext>
            </p:extLst>
          </p:nvPr>
        </p:nvGraphicFramePr>
        <p:xfrm>
          <a:off x="228600" y="4259164"/>
          <a:ext cx="4012565" cy="2505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2898832583"/>
              </p:ext>
            </p:extLst>
          </p:nvPr>
        </p:nvGraphicFramePr>
        <p:xfrm>
          <a:off x="4735239" y="4259164"/>
          <a:ext cx="3875361" cy="2524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extLst>
              <p:ext uri="{D42A27DB-BD31-4B8C-83A1-F6EECF244321}">
                <p14:modId xmlns:p14="http://schemas.microsoft.com/office/powerpoint/2010/main" val="3304911292"/>
              </p:ext>
            </p:extLst>
          </p:nvPr>
        </p:nvGraphicFramePr>
        <p:xfrm>
          <a:off x="4686301" y="1491626"/>
          <a:ext cx="4078014" cy="2631440"/>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1"/>
          <p:cNvSpPr>
            <a:spLocks noGrp="1"/>
          </p:cNvSpPr>
          <p:nvPr>
            <p:ph type="title"/>
          </p:nvPr>
        </p:nvSpPr>
        <p:spPr>
          <a:xfrm>
            <a:off x="228601" y="-152400"/>
            <a:ext cx="8915400" cy="1751549"/>
          </a:xfrm>
        </p:spPr>
        <p:txBody>
          <a:bodyPr>
            <a:normAutofit/>
          </a:bodyPr>
          <a:lstStyle/>
          <a:p>
            <a:pPr algn="ctr"/>
            <a:r>
              <a:rPr lang="en-US" sz="4000" b="1" dirty="0" smtClean="0"/>
              <a:t>Badge System Status in 2015</a:t>
            </a:r>
            <a:endParaRPr lang="en-US" sz="4000" b="1" dirty="0"/>
          </a:p>
        </p:txBody>
      </p:sp>
    </p:spTree>
    <p:extLst>
      <p:ext uri="{BB962C8B-B14F-4D97-AF65-F5344CB8AC3E}">
        <p14:creationId xmlns:p14="http://schemas.microsoft.com/office/powerpoint/2010/main" val="1663696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b="1" dirty="0" smtClean="0">
                <a:solidFill>
                  <a:schemeClr val="accent2"/>
                </a:solidFill>
              </a:rPr>
              <a:t>How did badges work…</a:t>
            </a:r>
            <a:br>
              <a:rPr lang="en-US" b="1" dirty="0" smtClean="0">
                <a:solidFill>
                  <a:schemeClr val="accent2"/>
                </a:solidFill>
              </a:rPr>
            </a:br>
            <a:r>
              <a:rPr lang="en-US" b="1" i="1" dirty="0" smtClean="0">
                <a:solidFill>
                  <a:schemeClr val="accent2"/>
                </a:solidFill>
              </a:rPr>
              <a:t>where learning was competency-based?</a:t>
            </a:r>
            <a:endParaRPr lang="en-US" b="1" dirty="0">
              <a:solidFill>
                <a:schemeClr val="accent2"/>
              </a:solidFill>
            </a:endParaRPr>
          </a:p>
        </p:txBody>
      </p:sp>
      <p:sp>
        <p:nvSpPr>
          <p:cNvPr id="4" name="Content Placeholder 2"/>
          <p:cNvSpPr>
            <a:spLocks noGrp="1"/>
          </p:cNvSpPr>
          <p:nvPr>
            <p:ph idx="1"/>
          </p:nvPr>
        </p:nvSpPr>
        <p:spPr>
          <a:xfrm>
            <a:off x="228601" y="1676400"/>
            <a:ext cx="5152292" cy="5013325"/>
          </a:xfrm>
        </p:spPr>
        <p:txBody>
          <a:bodyPr>
            <a:normAutofit fontScale="92500" lnSpcReduction="20000"/>
          </a:bodyPr>
          <a:lstStyle/>
          <a:p>
            <a:r>
              <a:rPr lang="en-US" sz="3600" dirty="0" smtClean="0"/>
              <a:t>Seven projects were CBE</a:t>
            </a:r>
          </a:p>
          <a:p>
            <a:pPr lvl="1"/>
            <a:r>
              <a:rPr lang="en-US" sz="3000" dirty="0" smtClean="0"/>
              <a:t>Self-paced, rejected “seat time”</a:t>
            </a:r>
          </a:p>
          <a:p>
            <a:pPr lvl="1"/>
            <a:r>
              <a:rPr lang="en-US" sz="3000" dirty="0" smtClean="0"/>
              <a:t>Mostly for course credit</a:t>
            </a:r>
          </a:p>
          <a:p>
            <a:pPr lvl="1"/>
            <a:r>
              <a:rPr lang="en-US" sz="3000" dirty="0" smtClean="0"/>
              <a:t>Summative assessment (of                  specific competencies)</a:t>
            </a:r>
          </a:p>
          <a:p>
            <a:pPr lvl="1"/>
            <a:r>
              <a:rPr lang="en-US" sz="3000" dirty="0" smtClean="0"/>
              <a:t>Extrinsic motivation (i.e., credit, points, etc.</a:t>
            </a:r>
          </a:p>
          <a:p>
            <a:r>
              <a:rPr lang="en-US" sz="3600" i="1" dirty="0" smtClean="0"/>
              <a:t>Competency </a:t>
            </a:r>
            <a:r>
              <a:rPr lang="en-US" sz="3600" dirty="0" smtClean="0"/>
              <a:t>badges</a:t>
            </a:r>
          </a:p>
          <a:p>
            <a:pPr lvl="1"/>
            <a:r>
              <a:rPr lang="en-US" sz="3200" dirty="0" smtClean="0"/>
              <a:t>Measurable </a:t>
            </a:r>
            <a:r>
              <a:rPr lang="en-US" sz="3200" i="1" dirty="0" smtClean="0"/>
              <a:t>and</a:t>
            </a:r>
            <a:r>
              <a:rPr lang="en-US" sz="3200" dirty="0" smtClean="0"/>
              <a:t> measured competencies</a:t>
            </a:r>
          </a:p>
        </p:txBody>
      </p:sp>
      <p:graphicFrame>
        <p:nvGraphicFramePr>
          <p:cNvPr id="5" name="Chart 4"/>
          <p:cNvGraphicFramePr/>
          <p:nvPr>
            <p:extLst>
              <p:ext uri="{D42A27DB-BD31-4B8C-83A1-F6EECF244321}">
                <p14:modId xmlns:p14="http://schemas.microsoft.com/office/powerpoint/2010/main" val="2779128953"/>
              </p:ext>
            </p:extLst>
          </p:nvPr>
        </p:nvGraphicFramePr>
        <p:xfrm>
          <a:off x="5396659" y="1905000"/>
          <a:ext cx="3400425"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64780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b="1" dirty="0" smtClean="0">
                <a:solidFill>
                  <a:schemeClr val="accent2"/>
                </a:solidFill>
              </a:rPr>
              <a:t>How did badges work…</a:t>
            </a:r>
            <a:br>
              <a:rPr lang="en-US" b="1" dirty="0" smtClean="0">
                <a:solidFill>
                  <a:schemeClr val="accent2"/>
                </a:solidFill>
              </a:rPr>
            </a:br>
            <a:r>
              <a:rPr lang="en-US" b="1" i="1" dirty="0" smtClean="0">
                <a:solidFill>
                  <a:schemeClr val="accent2"/>
                </a:solidFill>
              </a:rPr>
              <a:t>where learning was competency-based?</a:t>
            </a:r>
            <a:endParaRPr lang="en-US" b="1" dirty="0">
              <a:solidFill>
                <a:schemeClr val="accent2"/>
              </a:solidFill>
            </a:endParaRPr>
          </a:p>
        </p:txBody>
      </p:sp>
      <p:sp>
        <p:nvSpPr>
          <p:cNvPr id="4" name="Content Placeholder 2"/>
          <p:cNvSpPr>
            <a:spLocks noGrp="1"/>
          </p:cNvSpPr>
          <p:nvPr>
            <p:ph idx="1"/>
          </p:nvPr>
        </p:nvSpPr>
        <p:spPr>
          <a:xfrm>
            <a:off x="2590800" y="1676400"/>
            <a:ext cx="6324600" cy="5013325"/>
          </a:xfrm>
        </p:spPr>
        <p:txBody>
          <a:bodyPr>
            <a:normAutofit fontScale="77500" lnSpcReduction="20000"/>
          </a:bodyPr>
          <a:lstStyle/>
          <a:p>
            <a:r>
              <a:rPr lang="en-US" sz="3600" i="1" dirty="0" smtClean="0"/>
              <a:t>SA&amp;FS </a:t>
            </a:r>
            <a:r>
              <a:rPr lang="en-US" sz="3600" dirty="0" smtClean="0"/>
              <a:t>was suspended</a:t>
            </a:r>
            <a:endParaRPr lang="en-US" dirty="0" smtClean="0"/>
          </a:p>
          <a:p>
            <a:r>
              <a:rPr lang="en-US" sz="3600" dirty="0" smtClean="0"/>
              <a:t>All three Gates </a:t>
            </a:r>
            <a:r>
              <a:rPr lang="en-US" sz="3600" i="1" dirty="0" smtClean="0"/>
              <a:t>Project Mastery </a:t>
            </a:r>
            <a:r>
              <a:rPr lang="en-US" sz="3600" dirty="0" smtClean="0"/>
              <a:t>awardees were all suspended</a:t>
            </a:r>
          </a:p>
          <a:p>
            <a:pPr lvl="1"/>
            <a:r>
              <a:rPr lang="en-US" dirty="0" smtClean="0"/>
              <a:t>Pathways to Global Competency (Asia Society)</a:t>
            </a:r>
          </a:p>
          <a:p>
            <a:pPr lvl="1"/>
            <a:r>
              <a:rPr lang="en-US" dirty="0" smtClean="0"/>
              <a:t> Level Up (Colorado) </a:t>
            </a:r>
          </a:p>
          <a:p>
            <a:pPr lvl="1"/>
            <a:r>
              <a:rPr lang="en-US" dirty="0" smtClean="0"/>
              <a:t>Youth Film Maker (Philadelphia)  </a:t>
            </a:r>
            <a:endParaRPr lang="en-US" dirty="0"/>
          </a:p>
          <a:p>
            <a:r>
              <a:rPr lang="en-US" sz="3600" i="1" dirty="0" smtClean="0"/>
              <a:t>Manufacturing Institute</a:t>
            </a:r>
          </a:p>
          <a:p>
            <a:pPr lvl="1"/>
            <a:r>
              <a:rPr lang="en-US" i="1" dirty="0" err="1" smtClean="0"/>
              <a:t>SkillsUSA</a:t>
            </a:r>
            <a:r>
              <a:rPr lang="en-US" i="1" dirty="0" smtClean="0"/>
              <a:t> </a:t>
            </a:r>
            <a:r>
              <a:rPr lang="en-US" dirty="0" smtClean="0"/>
              <a:t>badge suspended</a:t>
            </a:r>
          </a:p>
          <a:p>
            <a:pPr lvl="1"/>
            <a:r>
              <a:rPr lang="en-US" dirty="0" smtClean="0"/>
              <a:t> </a:t>
            </a:r>
            <a:r>
              <a:rPr lang="en-US" i="1" dirty="0" smtClean="0"/>
              <a:t>PLTW </a:t>
            </a:r>
            <a:r>
              <a:rPr lang="en-US" dirty="0" smtClean="0"/>
              <a:t>badge is seldom earned</a:t>
            </a:r>
          </a:p>
          <a:p>
            <a:r>
              <a:rPr lang="en-US" sz="3600" i="1" dirty="0" smtClean="0"/>
              <a:t>YALSA</a:t>
            </a:r>
            <a:r>
              <a:rPr lang="en-US" sz="3600" dirty="0" smtClean="0"/>
              <a:t> badges are seldom earned</a:t>
            </a:r>
          </a:p>
          <a:p>
            <a:r>
              <a:rPr lang="en-US" sz="3600" i="1" dirty="0" err="1" smtClean="0"/>
              <a:t>Buzzmath</a:t>
            </a:r>
            <a:r>
              <a:rPr lang="en-US" sz="3600" dirty="0" smtClean="0"/>
              <a:t> badges are not open but thriving</a:t>
            </a:r>
          </a:p>
          <a:p>
            <a:pPr lvl="1"/>
            <a:endParaRPr lang="en-US" sz="3200" i="1" dirty="0" smtClean="0"/>
          </a:p>
        </p:txBody>
      </p:sp>
      <p:pic>
        <p:nvPicPr>
          <p:cNvPr id="5" name="Picture 2" descr="http://api.ning.com/files/OqTJI8AHwvRYsICLZzfxRfZAQu7*dkKSC5C49P8MQRryLCsoea2qOSrqqjOlOZgJiMIOg2qaxih80kdQcnbqhkAhWaClNsdd/YALSA_CMY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101" y="4839905"/>
            <a:ext cx="1371600" cy="6278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dm7ix0ryvz5xm.cloudfront.net/Content/images/logos/logo-bi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1519" y="5688071"/>
            <a:ext cx="1683661" cy="6559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ucdavis.edu/local_resources/images/common/ucdavis_log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4695" y="1709857"/>
            <a:ext cx="1805678" cy="46878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blogs-images.forbes.com/mfonobongnsehe/files/2012/07/Bill-and-Melinda-Gates-Foundation1.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38815" y="2680880"/>
            <a:ext cx="2680214" cy="59555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nam.org/uploadedImages/manufacturing-institute-logo.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4416" y="3999222"/>
            <a:ext cx="2000971" cy="36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01491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8308" y="1423850"/>
            <a:ext cx="4747775" cy="5249665"/>
          </a:xfrm>
        </p:spPr>
        <p:txBody>
          <a:bodyPr>
            <a:normAutofit fontScale="85000" lnSpcReduction="10000"/>
          </a:bodyPr>
          <a:lstStyle/>
          <a:p>
            <a:r>
              <a:rPr lang="en-US" dirty="0" smtClean="0"/>
              <a:t>Equating </a:t>
            </a:r>
            <a:r>
              <a:rPr lang="en-US" dirty="0"/>
              <a:t>evidence </a:t>
            </a:r>
            <a:r>
              <a:rPr lang="en-US" dirty="0" smtClean="0"/>
              <a:t>with </a:t>
            </a:r>
            <a:r>
              <a:rPr lang="en-US" dirty="0"/>
              <a:t>conventional </a:t>
            </a:r>
            <a:r>
              <a:rPr lang="en-US" dirty="0" smtClean="0"/>
              <a:t>criteria</a:t>
            </a:r>
          </a:p>
          <a:p>
            <a:r>
              <a:rPr lang="en-US" dirty="0" smtClean="0"/>
              <a:t>Determining </a:t>
            </a:r>
            <a:r>
              <a:rPr lang="en-US" dirty="0"/>
              <a:t>who can authorize </a:t>
            </a:r>
            <a:r>
              <a:rPr lang="en-US" dirty="0" smtClean="0"/>
              <a:t>credit</a:t>
            </a:r>
          </a:p>
          <a:p>
            <a:r>
              <a:rPr lang="en-US" dirty="0" smtClean="0"/>
              <a:t>Maintaining </a:t>
            </a:r>
            <a:r>
              <a:rPr lang="en-US" dirty="0"/>
              <a:t>a common definition of </a:t>
            </a:r>
            <a:r>
              <a:rPr lang="en-US" dirty="0" smtClean="0"/>
              <a:t>proficiency</a:t>
            </a:r>
          </a:p>
          <a:p>
            <a:r>
              <a:rPr lang="en-US" dirty="0" smtClean="0"/>
              <a:t>Building </a:t>
            </a:r>
            <a:r>
              <a:rPr lang="en-US" dirty="0"/>
              <a:t>a sustainable </a:t>
            </a:r>
            <a:r>
              <a:rPr lang="en-US" dirty="0" smtClean="0"/>
              <a:t>model</a:t>
            </a:r>
          </a:p>
          <a:p>
            <a:r>
              <a:rPr lang="en-US" dirty="0" smtClean="0"/>
              <a:t>Equitable education</a:t>
            </a:r>
          </a:p>
          <a:p>
            <a:r>
              <a:rPr lang="en-US" dirty="0" smtClean="0"/>
              <a:t>Barriers to efficiency</a:t>
            </a:r>
          </a:p>
          <a:p>
            <a:pPr lvl="1"/>
            <a:r>
              <a:rPr lang="en-US" dirty="0" smtClean="0"/>
              <a:t>Technical</a:t>
            </a:r>
            <a:endParaRPr lang="en-US" dirty="0"/>
          </a:p>
          <a:p>
            <a:pPr lvl="1"/>
            <a:r>
              <a:rPr lang="en-US" dirty="0"/>
              <a:t>Financial barriers</a:t>
            </a:r>
          </a:p>
          <a:p>
            <a:pPr lvl="1"/>
            <a:r>
              <a:rPr lang="en-US" dirty="0"/>
              <a:t>Logistical barriers</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410" y="1582209"/>
            <a:ext cx="3613608" cy="466023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37410" y="287383"/>
            <a:ext cx="8384521" cy="1077218"/>
          </a:xfrm>
          <a:prstGeom prst="rect">
            <a:avLst/>
          </a:prstGeom>
          <a:noFill/>
        </p:spPr>
        <p:txBody>
          <a:bodyPr wrap="square" rtlCol="0">
            <a:spAutoFit/>
          </a:bodyPr>
          <a:lstStyle/>
          <a:p>
            <a:pPr algn="ctr"/>
            <a:r>
              <a:rPr lang="en-US" sz="3200" b="1" dirty="0" smtClean="0">
                <a:solidFill>
                  <a:schemeClr val="accent1">
                    <a:lumMod val="75000"/>
                  </a:schemeClr>
                </a:solidFill>
              </a:rPr>
              <a:t>Challenges that Rand Corp Evaluation Uncovered for Gates Project Mastery Projects</a:t>
            </a:r>
            <a:endParaRPr lang="en-US" sz="3200" b="1" dirty="0">
              <a:solidFill>
                <a:schemeClr val="accent1">
                  <a:lumMod val="75000"/>
                </a:schemeClr>
              </a:solidFill>
            </a:endParaRPr>
          </a:p>
        </p:txBody>
      </p:sp>
    </p:spTree>
    <p:extLst>
      <p:ext uri="{BB962C8B-B14F-4D97-AF65-F5344CB8AC3E}">
        <p14:creationId xmlns:p14="http://schemas.microsoft.com/office/powerpoint/2010/main" val="161831513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327" y="365126"/>
            <a:ext cx="8448084" cy="1325563"/>
          </a:xfrm>
        </p:spPr>
        <p:txBody>
          <a:bodyPr>
            <a:noAutofit/>
          </a:bodyPr>
          <a:lstStyle/>
          <a:p>
            <a:pPr algn="ctr"/>
            <a:r>
              <a:rPr lang="en-US" sz="4000" b="1" dirty="0">
                <a:solidFill>
                  <a:schemeClr val="accent2"/>
                </a:solidFill>
              </a:rPr>
              <a:t>How did </a:t>
            </a:r>
            <a:r>
              <a:rPr lang="en-US" sz="4000" b="1" dirty="0" smtClean="0">
                <a:solidFill>
                  <a:schemeClr val="accent2"/>
                </a:solidFill>
              </a:rPr>
              <a:t>open badges </a:t>
            </a:r>
            <a:r>
              <a:rPr lang="en-US" sz="4000" b="1" dirty="0">
                <a:solidFill>
                  <a:schemeClr val="accent2"/>
                </a:solidFill>
              </a:rPr>
              <a:t>work…</a:t>
            </a:r>
            <a:br>
              <a:rPr lang="en-US" sz="4000" b="1" dirty="0">
                <a:solidFill>
                  <a:schemeClr val="accent2"/>
                </a:solidFill>
              </a:rPr>
            </a:br>
            <a:r>
              <a:rPr lang="en-US" sz="4000" b="1" i="1" dirty="0" smtClean="0">
                <a:solidFill>
                  <a:schemeClr val="accent2"/>
                </a:solidFill>
              </a:rPr>
              <a:t>where learning was participatory?</a:t>
            </a:r>
            <a:endParaRPr lang="en-US" sz="4000" i="1" dirty="0"/>
          </a:p>
        </p:txBody>
      </p:sp>
      <p:sp>
        <p:nvSpPr>
          <p:cNvPr id="3" name="Content Placeholder 2"/>
          <p:cNvSpPr>
            <a:spLocks noGrp="1"/>
          </p:cNvSpPr>
          <p:nvPr>
            <p:ph idx="1"/>
          </p:nvPr>
        </p:nvSpPr>
        <p:spPr>
          <a:xfrm>
            <a:off x="380327" y="1819883"/>
            <a:ext cx="5047459" cy="4525963"/>
          </a:xfrm>
        </p:spPr>
        <p:txBody>
          <a:bodyPr>
            <a:noAutofit/>
          </a:bodyPr>
          <a:lstStyle/>
          <a:p>
            <a:r>
              <a:rPr lang="en-US" sz="2800" dirty="0" smtClean="0"/>
              <a:t>Five project emphasized engaged participation</a:t>
            </a:r>
          </a:p>
          <a:p>
            <a:pPr lvl="1"/>
            <a:r>
              <a:rPr lang="en-US" sz="2400" dirty="0" err="1" smtClean="0"/>
              <a:t>Cohorted</a:t>
            </a:r>
            <a:r>
              <a:rPr lang="en-US" sz="2400" dirty="0" smtClean="0"/>
              <a:t> course-based contexts</a:t>
            </a:r>
          </a:p>
          <a:p>
            <a:pPr lvl="1"/>
            <a:r>
              <a:rPr lang="en-US" sz="2400" dirty="0" smtClean="0"/>
              <a:t>Crowdsourced recognition (</a:t>
            </a:r>
            <a:r>
              <a:rPr lang="en-US" sz="2400" dirty="0" err="1" smtClean="0"/>
              <a:t>e.g</a:t>
            </a:r>
            <a:r>
              <a:rPr lang="en-US" sz="2400" dirty="0" smtClean="0"/>
              <a:t>, communal badges)</a:t>
            </a:r>
          </a:p>
          <a:p>
            <a:pPr lvl="1"/>
            <a:r>
              <a:rPr lang="en-US" sz="2400" dirty="0" smtClean="0"/>
              <a:t>Transformative assessments</a:t>
            </a:r>
          </a:p>
          <a:p>
            <a:pPr lvl="1"/>
            <a:r>
              <a:rPr lang="en-US" sz="2400" dirty="0" smtClean="0"/>
              <a:t>Social motivation (e.g., team goals)</a:t>
            </a:r>
          </a:p>
          <a:p>
            <a:r>
              <a:rPr lang="en-US" sz="2800" i="1" dirty="0" smtClean="0"/>
              <a:t>Participation </a:t>
            </a:r>
            <a:r>
              <a:rPr lang="en-US" sz="2800" dirty="0" smtClean="0"/>
              <a:t>Badges </a:t>
            </a:r>
          </a:p>
          <a:p>
            <a:pPr lvl="1"/>
            <a:r>
              <a:rPr lang="en-US" sz="2400" dirty="0" smtClean="0"/>
              <a:t>For assuming roles and identities</a:t>
            </a:r>
          </a:p>
        </p:txBody>
      </p:sp>
      <p:graphicFrame>
        <p:nvGraphicFramePr>
          <p:cNvPr id="5" name="Chart 4"/>
          <p:cNvGraphicFramePr/>
          <p:nvPr>
            <p:extLst>
              <p:ext uri="{D42A27DB-BD31-4B8C-83A1-F6EECF244321}">
                <p14:modId xmlns:p14="http://schemas.microsoft.com/office/powerpoint/2010/main" val="3246603830"/>
              </p:ext>
            </p:extLst>
          </p:nvPr>
        </p:nvGraphicFramePr>
        <p:xfrm>
          <a:off x="5029200" y="1819883"/>
          <a:ext cx="4012565" cy="39713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007539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48084" cy="848745"/>
          </a:xfrm>
        </p:spPr>
        <p:txBody>
          <a:bodyPr>
            <a:noAutofit/>
          </a:bodyPr>
          <a:lstStyle/>
          <a:p>
            <a:pPr algn="ctr"/>
            <a:r>
              <a:rPr lang="en-US" sz="3200" b="1" dirty="0">
                <a:solidFill>
                  <a:schemeClr val="accent2"/>
                </a:solidFill>
              </a:rPr>
              <a:t>How did </a:t>
            </a:r>
            <a:r>
              <a:rPr lang="en-US" sz="3200" b="1" dirty="0" smtClean="0">
                <a:solidFill>
                  <a:schemeClr val="accent2"/>
                </a:solidFill>
              </a:rPr>
              <a:t>open badges </a:t>
            </a:r>
            <a:r>
              <a:rPr lang="en-US" sz="3200" b="1" dirty="0">
                <a:solidFill>
                  <a:schemeClr val="accent2"/>
                </a:solidFill>
              </a:rPr>
              <a:t>work…</a:t>
            </a:r>
            <a:br>
              <a:rPr lang="en-US" sz="3200" b="1" dirty="0">
                <a:solidFill>
                  <a:schemeClr val="accent2"/>
                </a:solidFill>
              </a:rPr>
            </a:br>
            <a:r>
              <a:rPr lang="en-US" sz="3200" b="1" i="1" dirty="0" smtClean="0">
                <a:solidFill>
                  <a:schemeClr val="accent2"/>
                </a:solidFill>
              </a:rPr>
              <a:t>where learning was participatory?</a:t>
            </a:r>
            <a:endParaRPr lang="en-US" sz="3200" i="1" dirty="0"/>
          </a:p>
        </p:txBody>
      </p:sp>
      <p:sp>
        <p:nvSpPr>
          <p:cNvPr id="3" name="Content Placeholder 2"/>
          <p:cNvSpPr>
            <a:spLocks noGrp="1"/>
          </p:cNvSpPr>
          <p:nvPr>
            <p:ph idx="1"/>
          </p:nvPr>
        </p:nvSpPr>
        <p:spPr>
          <a:xfrm>
            <a:off x="1752600" y="1324744"/>
            <a:ext cx="7239000" cy="3056917"/>
          </a:xfrm>
        </p:spPr>
        <p:txBody>
          <a:bodyPr>
            <a:noAutofit/>
          </a:bodyPr>
          <a:lstStyle/>
          <a:p>
            <a:r>
              <a:rPr lang="en-US" sz="2400" i="1" dirty="0" smtClean="0"/>
              <a:t>MOUSE </a:t>
            </a:r>
            <a:r>
              <a:rPr lang="en-US" sz="2400" dirty="0" smtClean="0"/>
              <a:t>network mentors high school tech support</a:t>
            </a:r>
          </a:p>
          <a:p>
            <a:pPr lvl="1"/>
            <a:r>
              <a:rPr lang="en-US" sz="2000" dirty="0" smtClean="0"/>
              <a:t>Thriving, many successful grads</a:t>
            </a:r>
          </a:p>
          <a:p>
            <a:r>
              <a:rPr lang="en-US" sz="2400" i="1" dirty="0" smtClean="0"/>
              <a:t>S2R </a:t>
            </a:r>
            <a:r>
              <a:rPr lang="en-US" sz="2400" dirty="0" smtClean="0"/>
              <a:t>network for high school media producers</a:t>
            </a:r>
          </a:p>
          <a:p>
            <a:pPr lvl="1"/>
            <a:r>
              <a:rPr lang="en-US" sz="2000" dirty="0" smtClean="0"/>
              <a:t>Thriving, many successful grads</a:t>
            </a:r>
          </a:p>
          <a:p>
            <a:r>
              <a:rPr lang="en-US" sz="2400" dirty="0" smtClean="0"/>
              <a:t>PBS </a:t>
            </a:r>
            <a:r>
              <a:rPr lang="en-US" sz="2400" i="1" dirty="0" smtClean="0"/>
              <a:t>Student Reporting Labs </a:t>
            </a:r>
            <a:r>
              <a:rPr lang="en-US" sz="2400" dirty="0" smtClean="0"/>
              <a:t>for high school media</a:t>
            </a:r>
          </a:p>
          <a:p>
            <a:pPr lvl="1"/>
            <a:r>
              <a:rPr lang="en-US" sz="2000" dirty="0" smtClean="0"/>
              <a:t>Thriving, many successful grads</a:t>
            </a:r>
          </a:p>
          <a:p>
            <a:r>
              <a:rPr lang="en-US" sz="2400" dirty="0" smtClean="0"/>
              <a:t>Cooper-Hewitt/Smithsonian </a:t>
            </a:r>
            <a:r>
              <a:rPr lang="en-US" sz="2400" i="1" dirty="0" smtClean="0"/>
              <a:t>Design Prep </a:t>
            </a:r>
            <a:r>
              <a:rPr lang="en-US" sz="2400" dirty="0" smtClean="0"/>
              <a:t>helps high schoolers develop design portfolios</a:t>
            </a:r>
          </a:p>
          <a:p>
            <a:pPr lvl="1"/>
            <a:r>
              <a:rPr lang="en-US" sz="2000" dirty="0" smtClean="0"/>
              <a:t>Stated out more competency-based badges but thriving with role-based participatory badges</a:t>
            </a:r>
          </a:p>
          <a:p>
            <a:r>
              <a:rPr lang="en-US" sz="2400" i="1" dirty="0" smtClean="0"/>
              <a:t>Design for America </a:t>
            </a:r>
            <a:r>
              <a:rPr lang="en-US" sz="2400" dirty="0" smtClean="0"/>
              <a:t>for undergraduate social design and engineering projects</a:t>
            </a:r>
          </a:p>
          <a:p>
            <a:pPr lvl="1"/>
            <a:r>
              <a:rPr lang="en-US" sz="2000" dirty="0" smtClean="0"/>
              <a:t>Implemented </a:t>
            </a:r>
            <a:r>
              <a:rPr lang="en-US" sz="2000" i="1" dirty="0" smtClean="0"/>
              <a:t>Digital Loft </a:t>
            </a:r>
            <a:r>
              <a:rPr lang="en-US" sz="2000" dirty="0" smtClean="0"/>
              <a:t>badges</a:t>
            </a:r>
          </a:p>
          <a:p>
            <a:pPr lvl="1"/>
            <a:r>
              <a:rPr lang="en-US" sz="2000" dirty="0" smtClean="0"/>
              <a:t>Program thriving but badges appear paused </a:t>
            </a:r>
          </a:p>
        </p:txBody>
      </p:sp>
      <p:pic>
        <p:nvPicPr>
          <p:cNvPr id="5" name="Picture 4" descr="http://hastac.org/files/mouse_logo_new.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218" y="1284673"/>
            <a:ext cx="1060637" cy="7954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newsletter.digitalme.co.uk/img/producergold.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1218" y="2133522"/>
            <a:ext cx="1129887" cy="783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tumblr.com/ebd99f77deeabbd8e4792018b0d30c2f/yyolfmr/bxnmlodrx/tumblr_static_high_res_srl_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1395" y="3056328"/>
            <a:ext cx="916759" cy="9167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4" descr="https://encrypted-tbn1.gstatic.com/images?q=tbn:ANd9GcTuzQ2f6a3i4nz6Lbxxb7qsFRueCiyvR-kJmgX_3LW7Btpj_LdAV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61218" y="5402849"/>
            <a:ext cx="1067567" cy="117038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0" descr="https://www.etsy.com/storque/media/articles/2008/10/2759-2759-CooperHewitt.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69868" y="4230768"/>
            <a:ext cx="828286" cy="914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9995528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AF71DB-1351-4A48-B0E2-EF1847FC54F8}" type="slidenum">
              <a:rPr lang="en-US" smtClean="0"/>
              <a:t>2</a:t>
            </a:fld>
            <a:endParaRPr lang="en-US"/>
          </a:p>
        </p:txBody>
      </p:sp>
      <p:pic>
        <p:nvPicPr>
          <p:cNvPr id="5" name="Picture 6" descr="http://hastac.org/files/banner-for-hastac-slideshow-final_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468630"/>
            <a:ext cx="3304604" cy="154903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3710701"/>
            <a:ext cx="2095500" cy="20955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333" t="6667" r="-3333" b="32221"/>
          <a:stretch/>
        </p:blipFill>
        <p:spPr>
          <a:xfrm>
            <a:off x="6490518" y="457200"/>
            <a:ext cx="2299855" cy="21082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355026" y="5906115"/>
            <a:ext cx="1976247" cy="461665"/>
          </a:xfrm>
          <a:prstGeom prst="rect">
            <a:avLst/>
          </a:prstGeom>
        </p:spPr>
        <p:txBody>
          <a:bodyPr wrap="none">
            <a:spAutoFit/>
          </a:bodyPr>
          <a:lstStyle/>
          <a:p>
            <a:pPr algn="ctr"/>
            <a:r>
              <a:rPr lang="en-US" sz="2400" b="1" dirty="0" smtClean="0"/>
              <a:t>Connie </a:t>
            </a:r>
            <a:r>
              <a:rPr lang="en-US" sz="2400" b="1" dirty="0" err="1" smtClean="0"/>
              <a:t>Yowell</a:t>
            </a:r>
            <a:endParaRPr lang="en-US" sz="2400" b="1" dirty="0"/>
          </a:p>
        </p:txBody>
      </p:sp>
      <p:sp>
        <p:nvSpPr>
          <p:cNvPr id="10" name="Rectangle 9"/>
          <p:cNvSpPr/>
          <p:nvPr/>
        </p:nvSpPr>
        <p:spPr>
          <a:xfrm>
            <a:off x="5753126" y="2586335"/>
            <a:ext cx="1274901" cy="461665"/>
          </a:xfrm>
          <a:prstGeom prst="rect">
            <a:avLst/>
          </a:prstGeom>
        </p:spPr>
        <p:txBody>
          <a:bodyPr wrap="none">
            <a:spAutoFit/>
          </a:bodyPr>
          <a:lstStyle/>
          <a:p>
            <a:pPr algn="ctr"/>
            <a:r>
              <a:rPr lang="en-US" sz="2400" b="1" smtClean="0"/>
              <a:t>Mimi Ito</a:t>
            </a:r>
            <a:endParaRPr lang="en-US" sz="2400" b="1" dirty="0"/>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457200"/>
            <a:ext cx="1412850" cy="207772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7"/>
          <a:stretch>
            <a:fillRect/>
          </a:stretch>
        </p:blipFill>
        <p:spPr>
          <a:xfrm>
            <a:off x="3851217" y="3733800"/>
            <a:ext cx="3768783" cy="23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19005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b="1" dirty="0" smtClean="0">
                <a:solidFill>
                  <a:srgbClr val="CFA50B"/>
                </a:solidFill>
              </a:rPr>
              <a:t>How did badges work…</a:t>
            </a:r>
            <a:br>
              <a:rPr lang="en-US" b="1" dirty="0" smtClean="0">
                <a:solidFill>
                  <a:srgbClr val="CFA50B"/>
                </a:solidFill>
              </a:rPr>
            </a:br>
            <a:r>
              <a:rPr lang="en-US" b="1" dirty="0" smtClean="0">
                <a:solidFill>
                  <a:srgbClr val="CFA50B"/>
                </a:solidFill>
              </a:rPr>
              <a:t>on the </a:t>
            </a:r>
            <a:r>
              <a:rPr lang="en-US" b="1" i="1" dirty="0" smtClean="0">
                <a:solidFill>
                  <a:srgbClr val="CFA50B"/>
                </a:solidFill>
              </a:rPr>
              <a:t>Supporter to Reporter </a:t>
            </a:r>
            <a:r>
              <a:rPr lang="en-US" b="1" dirty="0" smtClean="0">
                <a:solidFill>
                  <a:srgbClr val="CFA50B"/>
                </a:solidFill>
              </a:rPr>
              <a:t>Project?</a:t>
            </a:r>
            <a:endParaRPr lang="en-US" b="1" dirty="0">
              <a:solidFill>
                <a:srgbClr val="CFA50B"/>
              </a:solidFill>
            </a:endParaRPr>
          </a:p>
        </p:txBody>
      </p:sp>
      <p:sp>
        <p:nvSpPr>
          <p:cNvPr id="4" name="Content Placeholder 2"/>
          <p:cNvSpPr>
            <a:spLocks noGrp="1"/>
          </p:cNvSpPr>
          <p:nvPr>
            <p:ph idx="1"/>
          </p:nvPr>
        </p:nvSpPr>
        <p:spPr>
          <a:xfrm>
            <a:off x="76200" y="1652100"/>
            <a:ext cx="6477000" cy="5205900"/>
          </a:xfrm>
        </p:spPr>
        <p:txBody>
          <a:bodyPr>
            <a:normAutofit fontScale="92500" lnSpcReduction="20000"/>
          </a:bodyPr>
          <a:lstStyle/>
          <a:p>
            <a:r>
              <a:rPr lang="en-US" sz="3600" dirty="0" smtClean="0"/>
              <a:t>Layered badges into existing youth sports journalism project </a:t>
            </a:r>
          </a:p>
          <a:p>
            <a:pPr lvl="1"/>
            <a:r>
              <a:rPr lang="en-US" sz="3200" dirty="0" smtClean="0"/>
              <a:t>Cohorts at sports clubs and schools</a:t>
            </a:r>
          </a:p>
          <a:p>
            <a:pPr lvl="1"/>
            <a:r>
              <a:rPr lang="en-US" sz="3200" dirty="0" smtClean="0"/>
              <a:t>Learning was social and networked</a:t>
            </a:r>
            <a:endParaRPr lang="en-US" sz="3200" dirty="0"/>
          </a:p>
          <a:p>
            <a:pPr lvl="1"/>
            <a:r>
              <a:rPr lang="en-US" sz="3200" dirty="0" smtClean="0"/>
              <a:t>“Role-based” badges</a:t>
            </a:r>
          </a:p>
          <a:p>
            <a:pPr lvl="1"/>
            <a:r>
              <a:rPr lang="en-US" sz="3200" dirty="0" smtClean="0"/>
              <a:t>Multi-point endorsement by peers, teachers, and public</a:t>
            </a:r>
          </a:p>
          <a:p>
            <a:r>
              <a:rPr lang="en-US" sz="3600" dirty="0" smtClean="0"/>
              <a:t>Project and badges are thriving </a:t>
            </a:r>
          </a:p>
          <a:p>
            <a:pPr lvl="1"/>
            <a:r>
              <a:rPr lang="en-US" sz="3200" dirty="0" smtClean="0"/>
              <a:t>Badges leading (indirectly) to internships and admissions</a:t>
            </a:r>
          </a:p>
          <a:p>
            <a:pPr lvl="1"/>
            <a:r>
              <a:rPr lang="en-US" sz="3200" dirty="0" smtClean="0"/>
              <a:t>Just released </a:t>
            </a:r>
            <a:r>
              <a:rPr lang="en-US" sz="3200" i="1" dirty="0" smtClean="0"/>
              <a:t>Open Badge Academy</a:t>
            </a:r>
            <a:endParaRPr lang="en-US" sz="3200" dirty="0" smtClean="0"/>
          </a:p>
          <a:p>
            <a:pPr lvl="1"/>
            <a:endParaRPr lang="en-US" sz="3200" dirty="0" smtClean="0"/>
          </a:p>
        </p:txBody>
      </p:sp>
      <p:pic>
        <p:nvPicPr>
          <p:cNvPr id="3078" name="Picture 6" descr="http://newsletter.digitalme.co.uk/img/producergold.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358906" y="1652100"/>
            <a:ext cx="2637694" cy="18288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digitalme.co.uk/assets/images/team-slider/Lucy-Neal.jpg?timestamp=145117440003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21846" y="3962401"/>
            <a:ext cx="1511814" cy="16896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05783" y="5720007"/>
            <a:ext cx="1960750" cy="830997"/>
          </a:xfrm>
          <a:prstGeom prst="rect">
            <a:avLst/>
          </a:prstGeom>
          <a:noFill/>
        </p:spPr>
        <p:txBody>
          <a:bodyPr wrap="square" rtlCol="0">
            <a:spAutoFit/>
          </a:bodyPr>
          <a:lstStyle/>
          <a:p>
            <a:pPr algn="ctr"/>
            <a:r>
              <a:rPr lang="en-US" sz="2400" b="1" dirty="0" smtClean="0"/>
              <a:t>Lucy Neale Lewis</a:t>
            </a:r>
            <a:endParaRPr lang="en-US" sz="2400" b="1" dirty="0"/>
          </a:p>
        </p:txBody>
      </p:sp>
    </p:spTree>
    <p:extLst>
      <p:ext uri="{BB962C8B-B14F-4D97-AF65-F5344CB8AC3E}">
        <p14:creationId xmlns:p14="http://schemas.microsoft.com/office/powerpoint/2010/main" val="336525239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022"/>
            <a:ext cx="9144000" cy="6865022"/>
          </a:xfrm>
          <a:prstGeom prst="rect">
            <a:avLst/>
          </a:prstGeom>
        </p:spPr>
      </p:pic>
    </p:spTree>
    <p:extLst>
      <p:ext uri="{BB962C8B-B14F-4D97-AF65-F5344CB8AC3E}">
        <p14:creationId xmlns:p14="http://schemas.microsoft.com/office/powerpoint/2010/main" val="2580906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8541" y="115981"/>
            <a:ext cx="7140780" cy="6742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742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53525" cy="732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032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62595"/>
            <a:ext cx="9183975" cy="6436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97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6001" y="1085234"/>
            <a:ext cx="8521656" cy="3971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526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8153" y="-1312"/>
            <a:ext cx="7382867" cy="685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439" y="1679614"/>
            <a:ext cx="8495119" cy="349745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687460" y="2206619"/>
            <a:ext cx="7928388" cy="24886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946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3596" y="223935"/>
            <a:ext cx="6174910" cy="6388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498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9-sddUCHKg"/>
          <p:cNvPicPr>
            <a:picLocks noRot="1" noChangeAspect="1"/>
          </p:cNvPicPr>
          <p:nvPr>
            <a:videoFile r:link="rId1"/>
          </p:nvPr>
        </p:nvPicPr>
        <p:blipFill>
          <a:blip r:embed="rId3"/>
          <a:stretch>
            <a:fillRect/>
          </a:stretch>
        </p:blipFill>
        <p:spPr>
          <a:xfrm>
            <a:off x="3481137" y="1770756"/>
            <a:ext cx="5503562" cy="3717304"/>
          </a:xfrm>
          <a:prstGeom prst="rect">
            <a:avLst/>
          </a:prstGeom>
        </p:spPr>
      </p:pic>
      <p:sp>
        <p:nvSpPr>
          <p:cNvPr id="6" name="Title 1"/>
          <p:cNvSpPr txBox="1">
            <a:spLocks/>
          </p:cNvSpPr>
          <p:nvPr/>
        </p:nvSpPr>
        <p:spPr>
          <a:xfrm>
            <a:off x="0" y="274638"/>
            <a:ext cx="8855242" cy="1143000"/>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gn="ctr"/>
            <a:r>
              <a:rPr lang="en-US" b="1" dirty="0" smtClean="0">
                <a:solidFill>
                  <a:srgbClr val="CFA50B"/>
                </a:solidFill>
              </a:rPr>
              <a:t>“Role Based” Badges at </a:t>
            </a:r>
            <a:r>
              <a:rPr lang="en-US" b="1" i="1" dirty="0" smtClean="0">
                <a:solidFill>
                  <a:srgbClr val="CFA50B"/>
                </a:solidFill>
              </a:rPr>
              <a:t>S2R for Success</a:t>
            </a:r>
            <a:endParaRPr lang="en-US" b="1" i="1" dirty="0">
              <a:solidFill>
                <a:srgbClr val="CFA50B"/>
              </a:solidFill>
            </a:endParaRPr>
          </a:p>
        </p:txBody>
      </p:sp>
      <p:sp>
        <p:nvSpPr>
          <p:cNvPr id="7" name="Content Placeholder 2"/>
          <p:cNvSpPr txBox="1">
            <a:spLocks/>
          </p:cNvSpPr>
          <p:nvPr/>
        </p:nvSpPr>
        <p:spPr>
          <a:xfrm>
            <a:off x="171148" y="1026458"/>
            <a:ext cx="3309989" cy="52059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Badges for taking on professional roles </a:t>
            </a:r>
            <a:endParaRPr lang="en-US" sz="2400" dirty="0"/>
          </a:p>
          <a:p>
            <a:r>
              <a:rPr lang="en-US" dirty="0" smtClean="0"/>
              <a:t>“Distance traveled” rather than level met</a:t>
            </a:r>
          </a:p>
          <a:p>
            <a:r>
              <a:rPr lang="en-US" dirty="0" smtClean="0"/>
              <a:t>Already abandoned formal credentialing</a:t>
            </a:r>
          </a:p>
          <a:p>
            <a:r>
              <a:rPr lang="en-US" dirty="0" smtClean="0"/>
              <a:t>Aiming for “carry over” of competencies</a:t>
            </a:r>
          </a:p>
        </p:txBody>
      </p:sp>
      <p:sp>
        <p:nvSpPr>
          <p:cNvPr id="11" name="TextBox 10"/>
          <p:cNvSpPr txBox="1"/>
          <p:nvPr/>
        </p:nvSpPr>
        <p:spPr>
          <a:xfrm>
            <a:off x="4404761" y="5721709"/>
            <a:ext cx="5195724" cy="276999"/>
          </a:xfrm>
          <a:prstGeom prst="rect">
            <a:avLst/>
          </a:prstGeom>
          <a:noFill/>
        </p:spPr>
        <p:txBody>
          <a:bodyPr wrap="square" rtlCol="0">
            <a:spAutoFit/>
          </a:bodyPr>
          <a:lstStyle/>
          <a:p>
            <a:r>
              <a:rPr lang="en-US" sz="1200" dirty="0">
                <a:hlinkClick r:id="rId4"/>
              </a:rPr>
              <a:t>https://</a:t>
            </a:r>
            <a:r>
              <a:rPr lang="en-US" sz="1200" dirty="0" smtClean="0">
                <a:hlinkClick r:id="rId4"/>
              </a:rPr>
              <a:t>www.youtube.com/watch?v=w9-sddUCHKg</a:t>
            </a:r>
            <a:r>
              <a:rPr lang="en-US" sz="1200" dirty="0" smtClean="0"/>
              <a:t> </a:t>
            </a:r>
            <a:endParaRPr lang="en-US" sz="1200" dirty="0"/>
          </a:p>
        </p:txBody>
      </p:sp>
    </p:spTree>
    <p:extLst>
      <p:ext uri="{BB962C8B-B14F-4D97-AF65-F5344CB8AC3E}">
        <p14:creationId xmlns:p14="http://schemas.microsoft.com/office/powerpoint/2010/main" val="2155439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7479" y="1262270"/>
            <a:ext cx="3180729" cy="4549959"/>
            <a:chOff x="586201" y="695739"/>
            <a:chExt cx="3180729" cy="4549959"/>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0634" y="1056033"/>
              <a:ext cx="2139098" cy="2531994"/>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442" y="3988075"/>
              <a:ext cx="2259290" cy="273853"/>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201" y="4491452"/>
              <a:ext cx="2952129" cy="524722"/>
            </a:xfrm>
            <a:prstGeom prst="rect">
              <a:avLst/>
            </a:prstGeom>
          </p:spPr>
        </p:pic>
        <p:sp>
          <p:nvSpPr>
            <p:cNvPr id="5" name="Rectangle 4"/>
            <p:cNvSpPr/>
            <p:nvPr/>
          </p:nvSpPr>
          <p:spPr>
            <a:xfrm>
              <a:off x="586201" y="695739"/>
              <a:ext cx="3180729" cy="4549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02571" y="1588098"/>
            <a:ext cx="4876800" cy="3657600"/>
          </a:xfrm>
          <a:prstGeom prst="rect">
            <a:avLst/>
          </a:prstGeom>
        </p:spPr>
      </p:pic>
    </p:spTree>
    <p:extLst>
      <p:ext uri="{BB962C8B-B14F-4D97-AF65-F5344CB8AC3E}">
        <p14:creationId xmlns:p14="http://schemas.microsoft.com/office/powerpoint/2010/main" val="3180168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453217" y="3244334"/>
            <a:ext cx="219030" cy="371042"/>
          </a:xfrm>
          <a:prstGeom prst="rect">
            <a:avLst/>
          </a:prstGeom>
        </p:spPr>
        <p:txBody>
          <a:bodyPr wrap="square">
            <a:spAutoFit/>
          </a:bodyPr>
          <a:lstStyle/>
          <a:p>
            <a:r>
              <a:rPr lang="en-US" dirty="0"/>
              <a:t> </a:t>
            </a:r>
          </a:p>
        </p:txBody>
      </p:sp>
      <p:sp>
        <p:nvSpPr>
          <p:cNvPr id="16" name="Rectangle 15"/>
          <p:cNvSpPr/>
          <p:nvPr/>
        </p:nvSpPr>
        <p:spPr>
          <a:xfrm>
            <a:off x="4453217" y="3244334"/>
            <a:ext cx="219030" cy="371042"/>
          </a:xfrm>
          <a:prstGeom prst="rect">
            <a:avLst/>
          </a:prstGeom>
        </p:spPr>
        <p:txBody>
          <a:bodyPr wrap="square">
            <a:spAutoFit/>
          </a:bodyPr>
          <a:lstStyle/>
          <a:p>
            <a:r>
              <a:rPr lang="en-US" dirty="0"/>
              <a:t> </a:t>
            </a:r>
          </a:p>
        </p:txBody>
      </p:sp>
      <p:sp>
        <p:nvSpPr>
          <p:cNvPr id="17" name="Shape 47"/>
          <p:cNvSpPr txBox="1">
            <a:spLocks/>
          </p:cNvSpPr>
          <p:nvPr/>
        </p:nvSpPr>
        <p:spPr>
          <a:xfrm>
            <a:off x="459388" y="838200"/>
            <a:ext cx="7587476" cy="861370"/>
          </a:xfrm>
          <a:prstGeom prst="rect">
            <a:avLst/>
          </a:prstGeom>
        </p:spPr>
        <p:txBody>
          <a:bodyPr lIns="91425" tIns="91425" rIns="91425" bIns="91425"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i="1" dirty="0" smtClean="0"/>
              <a:t>DIGITAL </a:t>
            </a:r>
            <a:r>
              <a:rPr lang="en" dirty="0" smtClean="0"/>
              <a:t>BADGES CONTAIN INFO</a:t>
            </a:r>
            <a:endParaRPr lang="en" dirty="0"/>
          </a:p>
          <a:p>
            <a:pPr algn="l">
              <a:spcBef>
                <a:spcPts val="0"/>
              </a:spcBef>
            </a:pPr>
            <a:r>
              <a:rPr lang="en" dirty="0" smtClean="0"/>
              <a:t>Claims &amp; evidence; links to more </a:t>
            </a:r>
          </a:p>
        </p:txBody>
      </p:sp>
      <p:sp>
        <p:nvSpPr>
          <p:cNvPr id="18" name="Shape 48"/>
          <p:cNvSpPr txBox="1">
            <a:spLocks/>
          </p:cNvSpPr>
          <p:nvPr/>
        </p:nvSpPr>
        <p:spPr>
          <a:xfrm>
            <a:off x="218661" y="1825504"/>
            <a:ext cx="4453586" cy="4800303"/>
          </a:xfrm>
          <a:prstGeom prst="rect">
            <a:avLst/>
          </a:prstGeom>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19100">
              <a:spcBef>
                <a:spcPts val="0"/>
              </a:spcBef>
              <a:buClr>
                <a:schemeClr val="dk1"/>
              </a:buClr>
              <a:buSzPct val="100000"/>
              <a:buFont typeface="Arial"/>
              <a:buChar char="●"/>
            </a:pPr>
            <a:r>
              <a:rPr lang="en" sz="2200" dirty="0" smtClean="0"/>
              <a:t>Contain specific claims of competence</a:t>
            </a:r>
          </a:p>
          <a:p>
            <a:pPr marL="457200" indent="-419100">
              <a:spcBef>
                <a:spcPts val="0"/>
              </a:spcBef>
              <a:buClr>
                <a:schemeClr val="dk1"/>
              </a:buClr>
              <a:buSzPct val="100000"/>
              <a:buFont typeface="Arial"/>
              <a:buChar char="●"/>
            </a:pPr>
            <a:r>
              <a:rPr lang="en" sz="2200" dirty="0" smtClean="0"/>
              <a:t>Contain evidence supporting claims</a:t>
            </a:r>
          </a:p>
          <a:p>
            <a:pPr marL="457200" indent="-419100">
              <a:spcBef>
                <a:spcPts val="0"/>
              </a:spcBef>
              <a:buClr>
                <a:schemeClr val="dk1"/>
              </a:buClr>
              <a:buSzPct val="100000"/>
              <a:buFont typeface="Arial"/>
              <a:buChar char="●"/>
            </a:pPr>
            <a:r>
              <a:rPr lang="en" sz="2200" dirty="0" smtClean="0"/>
              <a:t>Links to more evidence including student work</a:t>
            </a:r>
          </a:p>
          <a:p>
            <a:pPr marL="457200" indent="-419100">
              <a:spcBef>
                <a:spcPts val="0"/>
              </a:spcBef>
              <a:buClr>
                <a:schemeClr val="dk1"/>
              </a:buClr>
              <a:buSzPct val="100000"/>
              <a:buFont typeface="Arial"/>
              <a:buChar char="●"/>
            </a:pPr>
            <a:r>
              <a:rPr lang="en" sz="2200" dirty="0" smtClean="0"/>
              <a:t>This is different from conventional credentials</a:t>
            </a:r>
          </a:p>
          <a:p>
            <a:pPr marL="457200" indent="-419100">
              <a:spcBef>
                <a:spcPts val="0"/>
              </a:spcBef>
              <a:buClr>
                <a:schemeClr val="dk1"/>
              </a:buClr>
              <a:buSzPct val="100000"/>
              <a:buFont typeface="Arial"/>
              <a:buChar char="●"/>
            </a:pPr>
            <a:r>
              <a:rPr lang="en" sz="2200" dirty="0" smtClean="0"/>
              <a:t>Can link to unlimited additional information</a:t>
            </a:r>
          </a:p>
          <a:p>
            <a:pPr marL="457200" indent="-419100">
              <a:spcBef>
                <a:spcPts val="0"/>
              </a:spcBef>
              <a:buClr>
                <a:schemeClr val="dk1"/>
              </a:buClr>
              <a:buSzPct val="100000"/>
              <a:buFont typeface="Arial"/>
              <a:buChar char="●"/>
            </a:pPr>
            <a:r>
              <a:rPr lang="en" sz="2200" dirty="0" smtClean="0">
                <a:solidFill>
                  <a:srgbClr val="FF0000"/>
                </a:solidFill>
              </a:rPr>
              <a:t>It matters what claims and evidence are included</a:t>
            </a:r>
          </a:p>
          <a:p>
            <a:pPr marL="457200" indent="-419100">
              <a:spcBef>
                <a:spcPts val="0"/>
              </a:spcBef>
              <a:buClr>
                <a:schemeClr val="dk1"/>
              </a:buClr>
              <a:buSzPct val="100000"/>
              <a:buFont typeface="Arial"/>
              <a:buChar char="●"/>
            </a:pPr>
            <a:r>
              <a:rPr lang="en" sz="2200" dirty="0" smtClean="0">
                <a:solidFill>
                  <a:srgbClr val="FF0000"/>
                </a:solidFill>
              </a:rPr>
              <a:t>Process is transformative and/or disruptive</a:t>
            </a:r>
          </a:p>
          <a:p>
            <a:pPr marL="38100" indent="0">
              <a:spcBef>
                <a:spcPts val="0"/>
              </a:spcBef>
              <a:buClr>
                <a:schemeClr val="dk1"/>
              </a:buClr>
              <a:buSzPct val="100000"/>
              <a:buNone/>
            </a:pPr>
            <a:endParaRPr lang="en" sz="2400" dirty="0" smtClean="0"/>
          </a:p>
        </p:txBody>
      </p:sp>
      <p:pic>
        <p:nvPicPr>
          <p:cNvPr id="10242" name="Picture 2" descr="http://www.emergingedtech.com/wp/wp-content/uploads/2013/06/badge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41425" y="2577159"/>
            <a:ext cx="3802568" cy="288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33873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89" y="1557347"/>
            <a:ext cx="8856364" cy="5016758"/>
          </a:xfrm>
          <a:prstGeom prst="rect">
            <a:avLst/>
          </a:prstGeom>
          <a:noFill/>
        </p:spPr>
        <p:txBody>
          <a:bodyPr wrap="square" rtlCol="0">
            <a:spAutoFit/>
          </a:bodyPr>
          <a:lstStyle/>
          <a:p>
            <a:r>
              <a:rPr lang="en-US" sz="3200" i="1" dirty="0" smtClean="0"/>
              <a:t>Unlike Linked In,  Open Badge Academy is about </a:t>
            </a:r>
            <a:r>
              <a:rPr lang="en-US" sz="3200" b="1" i="1" dirty="0" smtClean="0"/>
              <a:t>getting endorsements after you have earned a badge</a:t>
            </a:r>
            <a:r>
              <a:rPr lang="en-US" sz="3200" i="1" dirty="0" smtClean="0"/>
              <a:t>. People can come and add endorsements to the evidence. For example, one of the ways you can </a:t>
            </a:r>
            <a:r>
              <a:rPr lang="en-US" sz="3200" b="1" i="1" dirty="0" smtClean="0"/>
              <a:t>earn a badge is for an internship</a:t>
            </a:r>
            <a:r>
              <a:rPr lang="en-US" sz="3200" i="1" dirty="0" smtClean="0"/>
              <a:t>.  You earn the badge on completing the internship. You can add that you thought it went well. </a:t>
            </a:r>
            <a:r>
              <a:rPr lang="en-US" sz="3200" b="1" i="1" dirty="0" smtClean="0"/>
              <a:t>The employer can also add an endorsement</a:t>
            </a:r>
            <a:r>
              <a:rPr lang="en-US" sz="3200" i="1" dirty="0" smtClean="0"/>
              <a:t>, adding additional feedback; your peers can do that too.  The idea is building trust via multipoint validation.</a:t>
            </a:r>
            <a:endParaRPr lang="en-US" sz="3200" i="1" dirty="0"/>
          </a:p>
        </p:txBody>
      </p:sp>
      <p:pic>
        <p:nvPicPr>
          <p:cNvPr id="7170" name="Picture 2" descr="http://www.digitalme.co.uk/assets/images/team-slider/Lucy-Neal.jpg?timestamp=144426240003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3753" y="264693"/>
            <a:ext cx="979616" cy="10642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535" y="222306"/>
            <a:ext cx="3324081" cy="1074822"/>
          </a:xfrm>
          <a:prstGeom prst="rect">
            <a:avLst/>
          </a:prstGeom>
        </p:spPr>
      </p:pic>
      <p:sp>
        <p:nvSpPr>
          <p:cNvPr id="3" name="Rectangle 2"/>
          <p:cNvSpPr/>
          <p:nvPr/>
        </p:nvSpPr>
        <p:spPr>
          <a:xfrm>
            <a:off x="1431247" y="381331"/>
            <a:ext cx="3907410" cy="830997"/>
          </a:xfrm>
          <a:prstGeom prst="rect">
            <a:avLst/>
          </a:prstGeom>
        </p:spPr>
        <p:txBody>
          <a:bodyPr wrap="square">
            <a:spAutoFit/>
          </a:bodyPr>
          <a:lstStyle/>
          <a:p>
            <a:r>
              <a:rPr lang="en-US" sz="2400" b="1" dirty="0" smtClean="0">
                <a:solidFill>
                  <a:srgbClr val="E84655"/>
                </a:solidFill>
              </a:rPr>
              <a:t>Lucy Lewis on the philosophy of OBA “role badges”</a:t>
            </a:r>
            <a:endParaRPr lang="en-US" sz="2400" b="1" dirty="0">
              <a:solidFill>
                <a:srgbClr val="E84655"/>
              </a:solidFill>
            </a:endParaRPr>
          </a:p>
        </p:txBody>
      </p:sp>
    </p:spTree>
    <p:extLst>
      <p:ext uri="{BB962C8B-B14F-4D97-AF65-F5344CB8AC3E}">
        <p14:creationId xmlns:p14="http://schemas.microsoft.com/office/powerpoint/2010/main" val="37944745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636" y="1348800"/>
            <a:ext cx="8856364" cy="5509200"/>
          </a:xfrm>
          <a:prstGeom prst="rect">
            <a:avLst/>
          </a:prstGeom>
          <a:noFill/>
        </p:spPr>
        <p:txBody>
          <a:bodyPr wrap="square" rtlCol="0">
            <a:spAutoFit/>
          </a:bodyPr>
          <a:lstStyle/>
          <a:p>
            <a:r>
              <a:rPr lang="en-US" sz="3200" b="1" i="1" dirty="0" smtClean="0"/>
              <a:t>We like to use the e-Bay comparison</a:t>
            </a:r>
            <a:r>
              <a:rPr lang="en-US" sz="3200" i="1" dirty="0" smtClean="0"/>
              <a:t> when we talk about badges…building an endorsement of your learning and achievement from lots of different points. It can be from an expert, it can be from an educator, from peers, and so on. These things together </a:t>
            </a:r>
            <a:r>
              <a:rPr lang="en-US" sz="3200" b="1" i="1" dirty="0" smtClean="0"/>
              <a:t>create a rich and credible credential</a:t>
            </a:r>
            <a:r>
              <a:rPr lang="en-US" sz="3200" i="1" dirty="0" smtClean="0"/>
              <a:t> that you can use in lots of different ways.  Arguably this is more valuable from an employer’s perspective because it is </a:t>
            </a:r>
            <a:r>
              <a:rPr lang="en-US" sz="3200" b="1" i="1" dirty="0" smtClean="0"/>
              <a:t>like getting a CV with the reference and the evidence built in</a:t>
            </a:r>
            <a:r>
              <a:rPr lang="en-US" sz="3200" i="1" dirty="0" smtClean="0"/>
              <a:t>, </a:t>
            </a:r>
            <a:r>
              <a:rPr lang="en-US" sz="3200" b="1" i="1" dirty="0" smtClean="0"/>
              <a:t>versus a qualification that does not have all of that context around it.</a:t>
            </a:r>
            <a:endParaRPr lang="en-US" sz="3200" b="1" i="1" dirty="0"/>
          </a:p>
        </p:txBody>
      </p:sp>
      <p:pic>
        <p:nvPicPr>
          <p:cNvPr id="7170" name="Picture 2" descr="http://www.digitalme.co.uk/assets/images/team-slider/Lucy-Neal.jpg?timestamp=144426240003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3753" y="264693"/>
            <a:ext cx="979616" cy="10642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535" y="222306"/>
            <a:ext cx="3324081" cy="1074822"/>
          </a:xfrm>
          <a:prstGeom prst="rect">
            <a:avLst/>
          </a:prstGeom>
        </p:spPr>
      </p:pic>
      <p:sp>
        <p:nvSpPr>
          <p:cNvPr id="3" name="Rectangle 2"/>
          <p:cNvSpPr/>
          <p:nvPr/>
        </p:nvSpPr>
        <p:spPr>
          <a:xfrm>
            <a:off x="1431247" y="381331"/>
            <a:ext cx="3907410" cy="830997"/>
          </a:xfrm>
          <a:prstGeom prst="rect">
            <a:avLst/>
          </a:prstGeom>
        </p:spPr>
        <p:txBody>
          <a:bodyPr wrap="square">
            <a:spAutoFit/>
          </a:bodyPr>
          <a:lstStyle/>
          <a:p>
            <a:r>
              <a:rPr lang="en-US" sz="2400" b="1" dirty="0" smtClean="0">
                <a:solidFill>
                  <a:srgbClr val="E84655"/>
                </a:solidFill>
              </a:rPr>
              <a:t>Lucy Lewis on the philosophy of OBA “role badges”</a:t>
            </a:r>
            <a:endParaRPr lang="en-US" sz="2400" b="1" dirty="0">
              <a:solidFill>
                <a:srgbClr val="E84655"/>
              </a:solidFill>
            </a:endParaRPr>
          </a:p>
        </p:txBody>
      </p:sp>
    </p:spTree>
    <p:extLst>
      <p:ext uri="{BB962C8B-B14F-4D97-AF65-F5344CB8AC3E}">
        <p14:creationId xmlns:p14="http://schemas.microsoft.com/office/powerpoint/2010/main" val="965197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48" y="202840"/>
            <a:ext cx="8915400" cy="1143000"/>
          </a:xfrm>
        </p:spPr>
        <p:txBody>
          <a:bodyPr>
            <a:normAutofit fontScale="90000"/>
          </a:bodyPr>
          <a:lstStyle/>
          <a:p>
            <a:pPr algn="ctr"/>
            <a:r>
              <a:rPr lang="en-US" b="1" dirty="0" smtClean="0">
                <a:solidFill>
                  <a:srgbClr val="F3C622"/>
                </a:solidFill>
              </a:rPr>
              <a:t>How did Badges work…</a:t>
            </a:r>
            <a:br>
              <a:rPr lang="en-US" b="1" dirty="0" smtClean="0">
                <a:solidFill>
                  <a:srgbClr val="F3C622"/>
                </a:solidFill>
              </a:rPr>
            </a:br>
            <a:r>
              <a:rPr lang="en-US" b="1" dirty="0" smtClean="0">
                <a:solidFill>
                  <a:srgbClr val="F3C622"/>
                </a:solidFill>
              </a:rPr>
              <a:t>at </a:t>
            </a:r>
            <a:r>
              <a:rPr lang="en-US" b="1" i="1" dirty="0" smtClean="0">
                <a:solidFill>
                  <a:srgbClr val="F3C622"/>
                </a:solidFill>
              </a:rPr>
              <a:t>Student Reporting Labs</a:t>
            </a:r>
            <a:r>
              <a:rPr lang="en-US" b="1" dirty="0" smtClean="0">
                <a:solidFill>
                  <a:srgbClr val="F3C622"/>
                </a:solidFill>
              </a:rPr>
              <a:t>?</a:t>
            </a:r>
            <a:endParaRPr lang="en-US" b="1" i="1" dirty="0">
              <a:solidFill>
                <a:srgbClr val="F3C622"/>
              </a:solidFill>
            </a:endParaRPr>
          </a:p>
        </p:txBody>
      </p:sp>
      <p:sp>
        <p:nvSpPr>
          <p:cNvPr id="3" name="Content Placeholder 2"/>
          <p:cNvSpPr>
            <a:spLocks noGrp="1"/>
          </p:cNvSpPr>
          <p:nvPr>
            <p:ph idx="1"/>
          </p:nvPr>
        </p:nvSpPr>
        <p:spPr>
          <a:xfrm>
            <a:off x="2514600" y="1600200"/>
            <a:ext cx="6172200" cy="4525963"/>
          </a:xfrm>
        </p:spPr>
        <p:txBody>
          <a:bodyPr>
            <a:normAutofit fontScale="62500" lnSpcReduction="20000"/>
          </a:bodyPr>
          <a:lstStyle/>
          <a:p>
            <a:r>
              <a:rPr lang="en-US" dirty="0" smtClean="0"/>
              <a:t>Connects secondary classrooms to local PBS stations to produce original videos</a:t>
            </a:r>
          </a:p>
          <a:p>
            <a:pPr lvl="1"/>
            <a:r>
              <a:rPr lang="en-US" dirty="0" smtClean="0"/>
              <a:t>Students work in cohorts and teams</a:t>
            </a:r>
          </a:p>
          <a:p>
            <a:r>
              <a:rPr lang="en-US" dirty="0" smtClean="0"/>
              <a:t>Nine lessons in three units</a:t>
            </a:r>
          </a:p>
          <a:p>
            <a:pPr lvl="1"/>
            <a:r>
              <a:rPr lang="en-US" i="1" dirty="0" smtClean="0"/>
              <a:t>News Media 101, Constructing News, </a:t>
            </a:r>
            <a:r>
              <a:rPr lang="en-US" dirty="0" smtClean="0"/>
              <a:t>and </a:t>
            </a:r>
            <a:r>
              <a:rPr lang="en-US" i="1" dirty="0" smtClean="0"/>
              <a:t>Putting it all Together</a:t>
            </a:r>
          </a:p>
          <a:p>
            <a:pPr marL="228600" lvl="1">
              <a:spcBef>
                <a:spcPts val="1000"/>
              </a:spcBef>
            </a:pPr>
            <a:r>
              <a:rPr lang="en-US" sz="3000" dirty="0" smtClean="0"/>
              <a:t>Badges contain videos</a:t>
            </a:r>
            <a:r>
              <a:rPr lang="en-US" sz="3000" dirty="0"/>
              <a:t>, reports, </a:t>
            </a:r>
            <a:r>
              <a:rPr lang="en-US" sz="3000" dirty="0" smtClean="0"/>
              <a:t>and other artifacts.</a:t>
            </a:r>
          </a:p>
          <a:p>
            <a:pPr marL="685800" lvl="2">
              <a:spcBef>
                <a:spcPts val="1000"/>
              </a:spcBef>
            </a:pPr>
            <a:r>
              <a:rPr lang="en-US" sz="2400" dirty="0" smtClean="0"/>
              <a:t>Artifacts are evaluated holistically</a:t>
            </a:r>
          </a:p>
          <a:p>
            <a:r>
              <a:rPr lang="en-US" dirty="0" smtClean="0"/>
              <a:t>Project and badges are thriving</a:t>
            </a:r>
          </a:p>
          <a:p>
            <a:pPr lvl="1"/>
            <a:r>
              <a:rPr lang="en-US" dirty="0" smtClean="0"/>
              <a:t>Over 100 middle and high schools</a:t>
            </a:r>
          </a:p>
          <a:p>
            <a:pPr lvl="1"/>
            <a:r>
              <a:rPr lang="en-US" dirty="0" smtClean="0"/>
              <a:t>Issued 300+ </a:t>
            </a:r>
            <a:r>
              <a:rPr lang="en-US" i="1" dirty="0" smtClean="0"/>
              <a:t>SRL Fellows </a:t>
            </a:r>
            <a:r>
              <a:rPr lang="en-US" dirty="0" smtClean="0"/>
              <a:t>badges in 2015</a:t>
            </a:r>
          </a:p>
          <a:p>
            <a:pPr lvl="1"/>
            <a:r>
              <a:rPr lang="en-US" dirty="0" smtClean="0"/>
              <a:t>The </a:t>
            </a:r>
            <a:r>
              <a:rPr lang="en-US" dirty="0"/>
              <a:t>badges are very prized by earners</a:t>
            </a:r>
          </a:p>
          <a:p>
            <a:pPr lvl="1"/>
            <a:r>
              <a:rPr lang="en-US" dirty="0" smtClean="0"/>
              <a:t>Added a new STEM badge in 2015</a:t>
            </a:r>
          </a:p>
          <a:p>
            <a:pPr lvl="1"/>
            <a:r>
              <a:rPr lang="en-US" dirty="0" smtClean="0"/>
              <a:t>Badges are (indirectly) generating internships and jobs</a:t>
            </a:r>
            <a:endParaRPr lang="en-US" dirty="0"/>
          </a:p>
        </p:txBody>
      </p:sp>
      <p:pic>
        <p:nvPicPr>
          <p:cNvPr id="10244" name="Picture 4" descr="http://static.tumblr.com/ebd99f77deeabbd8e4792018b0d30c2f/yyolfmr/bxnmlodrx/tumblr_static_high_res_srl_log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448" y="1243377"/>
            <a:ext cx="1208139" cy="12081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4071039"/>
            <a:ext cx="2133600" cy="461665"/>
          </a:xfrm>
          <a:prstGeom prst="rect">
            <a:avLst/>
          </a:prstGeom>
          <a:noFill/>
        </p:spPr>
        <p:txBody>
          <a:bodyPr wrap="square" rtlCol="0">
            <a:spAutoFit/>
          </a:bodyPr>
          <a:lstStyle/>
          <a:p>
            <a:pPr algn="ctr"/>
            <a:r>
              <a:rPr lang="en-US" sz="2400" b="1" dirty="0" smtClean="0"/>
              <a:t>Leah Clapman</a:t>
            </a:r>
            <a:endParaRPr lang="en-US" sz="2400" b="1"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2612" y="2577201"/>
            <a:ext cx="1144216" cy="1493838"/>
          </a:xfrm>
          <a:prstGeom prst="rect">
            <a:avLst/>
          </a:prstGeom>
          <a:ln>
            <a:noFill/>
          </a:ln>
          <a:effectLst>
            <a:outerShdw blurRad="292100" dist="139700" dir="2700000" algn="tl" rotWithShape="0">
              <a:srgbClr val="333333">
                <a:alpha val="65000"/>
              </a:srgbClr>
            </a:outerShdw>
          </a:effectLst>
        </p:spPr>
      </p:pic>
      <p:pic>
        <p:nvPicPr>
          <p:cNvPr id="10248" name="Picture 8" descr="http://www.pr-sol.com/img/CGI2015_skrus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57020" y="4628227"/>
            <a:ext cx="12954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4800" y="6092449"/>
            <a:ext cx="2133600" cy="461665"/>
          </a:xfrm>
          <a:prstGeom prst="rect">
            <a:avLst/>
          </a:prstGeom>
          <a:noFill/>
        </p:spPr>
        <p:txBody>
          <a:bodyPr wrap="square" rtlCol="0">
            <a:spAutoFit/>
          </a:bodyPr>
          <a:lstStyle/>
          <a:p>
            <a:pPr algn="ctr"/>
            <a:r>
              <a:rPr lang="en-US" sz="2400" b="1" dirty="0" smtClean="0"/>
              <a:t>Stacy Kruse</a:t>
            </a:r>
            <a:endParaRPr lang="en-US" sz="2400" b="1" dirty="0"/>
          </a:p>
        </p:txBody>
      </p:sp>
    </p:spTree>
    <p:extLst>
      <p:ext uri="{BB962C8B-B14F-4D97-AF65-F5344CB8AC3E}">
        <p14:creationId xmlns:p14="http://schemas.microsoft.com/office/powerpoint/2010/main" val="3604422712"/>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algn="ctr"/>
            <a:r>
              <a:rPr lang="en-US" b="1" dirty="0" smtClean="0">
                <a:solidFill>
                  <a:srgbClr val="CFA50B"/>
                </a:solidFill>
              </a:rPr>
              <a:t>How did open badge work…</a:t>
            </a:r>
            <a:br>
              <a:rPr lang="en-US" b="1" dirty="0" smtClean="0">
                <a:solidFill>
                  <a:srgbClr val="CFA50B"/>
                </a:solidFill>
              </a:rPr>
            </a:br>
            <a:r>
              <a:rPr lang="en-US" b="1" dirty="0" smtClean="0">
                <a:solidFill>
                  <a:srgbClr val="CFA50B"/>
                </a:solidFill>
              </a:rPr>
              <a:t>on the </a:t>
            </a:r>
            <a:r>
              <a:rPr lang="en-US" b="1" i="1" dirty="0" smtClean="0">
                <a:solidFill>
                  <a:srgbClr val="CFA50B"/>
                </a:solidFill>
              </a:rPr>
              <a:t>MOUSE Wins! </a:t>
            </a:r>
            <a:r>
              <a:rPr lang="en-US" b="1" dirty="0" smtClean="0">
                <a:solidFill>
                  <a:srgbClr val="CFA50B"/>
                </a:solidFill>
              </a:rPr>
              <a:t>Project?</a:t>
            </a:r>
            <a:endParaRPr lang="en-US" b="1" dirty="0">
              <a:solidFill>
                <a:srgbClr val="CFA50B"/>
              </a:solidFill>
            </a:endParaRPr>
          </a:p>
        </p:txBody>
      </p:sp>
      <p:sp>
        <p:nvSpPr>
          <p:cNvPr id="4" name="Content Placeholder 2"/>
          <p:cNvSpPr>
            <a:spLocks noGrp="1"/>
          </p:cNvSpPr>
          <p:nvPr>
            <p:ph idx="1"/>
          </p:nvPr>
        </p:nvSpPr>
        <p:spPr>
          <a:xfrm>
            <a:off x="76200" y="1652100"/>
            <a:ext cx="5608383" cy="4738426"/>
          </a:xfrm>
        </p:spPr>
        <p:txBody>
          <a:bodyPr>
            <a:normAutofit fontScale="77500" lnSpcReduction="20000"/>
          </a:bodyPr>
          <a:lstStyle/>
          <a:p>
            <a:r>
              <a:rPr lang="en-US" sz="3600" dirty="0" smtClean="0"/>
              <a:t>Layered badges into IT support network for secondary students</a:t>
            </a:r>
          </a:p>
          <a:p>
            <a:pPr lvl="1"/>
            <a:r>
              <a:rPr lang="en-US" sz="3200" dirty="0" smtClean="0"/>
              <a:t>Networked cohorts and teams</a:t>
            </a:r>
          </a:p>
          <a:p>
            <a:pPr lvl="1"/>
            <a:r>
              <a:rPr lang="en-US" sz="3200" dirty="0" smtClean="0"/>
              <a:t>Social learning, recognition, and assessment.</a:t>
            </a:r>
          </a:p>
          <a:p>
            <a:r>
              <a:rPr lang="en-US" sz="3800" dirty="0" smtClean="0"/>
              <a:t>Badges awarded for participation</a:t>
            </a:r>
          </a:p>
          <a:p>
            <a:pPr lvl="1"/>
            <a:r>
              <a:rPr lang="en-US" sz="3200" dirty="0" smtClean="0"/>
              <a:t>“Team-based” badges</a:t>
            </a:r>
          </a:p>
          <a:p>
            <a:pPr lvl="1"/>
            <a:r>
              <a:rPr lang="en-US" sz="3200" dirty="0" smtClean="0"/>
              <a:t>Extensive peer review and discussion</a:t>
            </a:r>
          </a:p>
          <a:p>
            <a:r>
              <a:rPr lang="en-US" sz="3600" dirty="0" smtClean="0"/>
              <a:t>Project and badges are thriving</a:t>
            </a:r>
          </a:p>
          <a:p>
            <a:pPr lvl="1"/>
            <a:r>
              <a:rPr lang="en-US" sz="3200" dirty="0" smtClean="0"/>
              <a:t>Badges leading (indirectly) to jobs, internships, and admissions</a:t>
            </a:r>
          </a:p>
          <a:p>
            <a:pPr lvl="1"/>
            <a:endParaRPr lang="en-US" sz="3200" dirty="0" smtClean="0"/>
          </a:p>
        </p:txBody>
      </p:sp>
      <p:pic>
        <p:nvPicPr>
          <p:cNvPr id="3076" name="Picture 4" descr="http://hastac.org/files/mouse_logo_new.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84583" y="2633608"/>
            <a:ext cx="3283164" cy="246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124531"/>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7030A0"/>
                </a:solidFill>
              </a:rPr>
              <a:t>How did open badge work…</a:t>
            </a:r>
            <a:br>
              <a:rPr lang="en-US" b="1" dirty="0" smtClean="0">
                <a:solidFill>
                  <a:srgbClr val="7030A0"/>
                </a:solidFill>
              </a:rPr>
            </a:br>
            <a:r>
              <a:rPr lang="en-US" b="1" i="1" dirty="0" smtClean="0">
                <a:solidFill>
                  <a:srgbClr val="7030A0"/>
                </a:solidFill>
              </a:rPr>
              <a:t>where learning was inquiry-based</a:t>
            </a:r>
            <a:r>
              <a:rPr lang="en-US" b="1" dirty="0" smtClean="0">
                <a:solidFill>
                  <a:srgbClr val="7030A0"/>
                </a:solidFill>
              </a:rPr>
              <a:t>?</a:t>
            </a:r>
            <a:endParaRPr lang="en-US" b="1" dirty="0">
              <a:solidFill>
                <a:srgbClr val="7030A0"/>
              </a:solidFill>
            </a:endParaRPr>
          </a:p>
        </p:txBody>
      </p:sp>
      <p:sp>
        <p:nvSpPr>
          <p:cNvPr id="3" name="Content Placeholder 2"/>
          <p:cNvSpPr>
            <a:spLocks noGrp="1"/>
          </p:cNvSpPr>
          <p:nvPr>
            <p:ph idx="1"/>
          </p:nvPr>
        </p:nvSpPr>
        <p:spPr>
          <a:xfrm>
            <a:off x="628651" y="1825624"/>
            <a:ext cx="4781549" cy="4727575"/>
          </a:xfrm>
        </p:spPr>
        <p:txBody>
          <a:bodyPr>
            <a:normAutofit fontScale="85000" lnSpcReduction="20000"/>
          </a:bodyPr>
          <a:lstStyle/>
          <a:p>
            <a:r>
              <a:rPr lang="en-US" sz="2800" dirty="0" smtClean="0"/>
              <a:t>Twelve projects emphasized more constructivist practices</a:t>
            </a:r>
          </a:p>
          <a:p>
            <a:pPr lvl="1"/>
            <a:r>
              <a:rPr lang="en-US" dirty="0" smtClean="0"/>
              <a:t>Inquiry-oriented and project-based contexts</a:t>
            </a:r>
          </a:p>
          <a:p>
            <a:pPr lvl="1"/>
            <a:r>
              <a:rPr lang="en-US" dirty="0" smtClean="0"/>
              <a:t>Informal recognition</a:t>
            </a:r>
          </a:p>
          <a:p>
            <a:pPr lvl="1"/>
            <a:r>
              <a:rPr lang="en-US" dirty="0" smtClean="0"/>
              <a:t>Formative assessment (e.g., open-ended, rubrics, etc.)</a:t>
            </a:r>
          </a:p>
          <a:p>
            <a:pPr lvl="1"/>
            <a:r>
              <a:rPr lang="en-US" dirty="0" smtClean="0"/>
              <a:t>Intrinsic motivation</a:t>
            </a:r>
          </a:p>
          <a:p>
            <a:r>
              <a:rPr lang="en-US" sz="2800" i="1" dirty="0" smtClean="0"/>
              <a:t>Completion </a:t>
            </a:r>
            <a:r>
              <a:rPr lang="en-US" sz="2800" dirty="0" smtClean="0"/>
              <a:t>badges</a:t>
            </a:r>
          </a:p>
          <a:p>
            <a:pPr lvl="1"/>
            <a:r>
              <a:rPr lang="en-US" dirty="0" smtClean="0"/>
              <a:t>Assessable and assessed</a:t>
            </a:r>
          </a:p>
          <a:p>
            <a:r>
              <a:rPr lang="en-US" sz="2800" dirty="0" smtClean="0"/>
              <a:t>Assessment was a big challenge</a:t>
            </a:r>
          </a:p>
          <a:p>
            <a:pPr lvl="1"/>
            <a:r>
              <a:rPr lang="en-US" sz="2600" dirty="0" smtClean="0"/>
              <a:t>More modest assessments and scaled back assessment in thriving projects</a:t>
            </a:r>
          </a:p>
          <a:p>
            <a:pPr marL="457200" lvl="1" indent="0">
              <a:buNone/>
            </a:pPr>
            <a:endParaRPr lang="en-US" sz="3200" dirty="0" smtClean="0"/>
          </a:p>
          <a:p>
            <a:endParaRPr lang="en-US" dirty="0" smtClean="0"/>
          </a:p>
          <a:p>
            <a:pPr lvl="1"/>
            <a:endParaRPr lang="en-US" dirty="0"/>
          </a:p>
        </p:txBody>
      </p:sp>
      <p:graphicFrame>
        <p:nvGraphicFramePr>
          <p:cNvPr id="5" name="Chart 4"/>
          <p:cNvGraphicFramePr/>
          <p:nvPr>
            <p:extLst>
              <p:ext uri="{D42A27DB-BD31-4B8C-83A1-F6EECF244321}">
                <p14:modId xmlns:p14="http://schemas.microsoft.com/office/powerpoint/2010/main" val="3703283174"/>
              </p:ext>
            </p:extLst>
          </p:nvPr>
        </p:nvGraphicFramePr>
        <p:xfrm>
          <a:off x="4800600" y="1676400"/>
          <a:ext cx="4078014" cy="4375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2959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B050"/>
                </a:solidFill>
              </a:rPr>
              <a:t>How did open badges work…</a:t>
            </a:r>
            <a:br>
              <a:rPr lang="en-US" b="1" dirty="0" smtClean="0">
                <a:solidFill>
                  <a:srgbClr val="00B050"/>
                </a:solidFill>
              </a:rPr>
            </a:br>
            <a:r>
              <a:rPr lang="en-US" b="1" dirty="0" smtClean="0">
                <a:solidFill>
                  <a:srgbClr val="00B050"/>
                </a:solidFill>
              </a:rPr>
              <a:t>where practices were hybrid?</a:t>
            </a:r>
            <a:endParaRPr lang="en-US" b="1" dirty="0">
              <a:solidFill>
                <a:srgbClr val="00B050"/>
              </a:solidFill>
            </a:endParaRPr>
          </a:p>
        </p:txBody>
      </p:sp>
      <p:sp>
        <p:nvSpPr>
          <p:cNvPr id="3" name="Content Placeholder 2"/>
          <p:cNvSpPr>
            <a:spLocks noGrp="1"/>
          </p:cNvSpPr>
          <p:nvPr>
            <p:ph idx="1"/>
          </p:nvPr>
        </p:nvSpPr>
        <p:spPr>
          <a:xfrm>
            <a:off x="628650" y="2042795"/>
            <a:ext cx="4621776" cy="4351338"/>
          </a:xfrm>
        </p:spPr>
        <p:txBody>
          <a:bodyPr>
            <a:normAutofit fontScale="77500" lnSpcReduction="20000"/>
          </a:bodyPr>
          <a:lstStyle/>
          <a:p>
            <a:r>
              <a:rPr lang="en-US" dirty="0" smtClean="0"/>
              <a:t>Five projects were hybrids </a:t>
            </a:r>
          </a:p>
          <a:p>
            <a:r>
              <a:rPr lang="en-US" dirty="0" smtClean="0"/>
              <a:t>Generally were broader learning contexts</a:t>
            </a:r>
          </a:p>
          <a:p>
            <a:pPr lvl="1"/>
            <a:r>
              <a:rPr lang="en-US" dirty="0" err="1"/>
              <a:t>A</a:t>
            </a:r>
            <a:r>
              <a:rPr lang="en-US" dirty="0" err="1" smtClean="0"/>
              <a:t>ssociationist</a:t>
            </a:r>
            <a:r>
              <a:rPr lang="en-US" dirty="0" smtClean="0"/>
              <a:t>, constructivist, and sociocultural activities</a:t>
            </a:r>
          </a:p>
          <a:p>
            <a:pPr lvl="1"/>
            <a:r>
              <a:rPr lang="en-US" dirty="0" smtClean="0"/>
              <a:t>Mix of recognition and assessment practices</a:t>
            </a:r>
          </a:p>
          <a:p>
            <a:pPr lvl="1"/>
            <a:r>
              <a:rPr lang="en-US" dirty="0" smtClean="0"/>
              <a:t>Various forms of motivation</a:t>
            </a:r>
          </a:p>
          <a:p>
            <a:r>
              <a:rPr lang="en-US" dirty="0" smtClean="0"/>
              <a:t>Competency, Completion, and/or Participation Badges</a:t>
            </a:r>
          </a:p>
          <a:p>
            <a:r>
              <a:rPr lang="en-US" dirty="0" smtClean="0"/>
              <a:t>Assessment again a challenge</a:t>
            </a:r>
          </a:p>
          <a:p>
            <a:pPr lvl="1"/>
            <a:r>
              <a:rPr lang="en-US" dirty="0" smtClean="0"/>
              <a:t>Thriving projects scaled back or automated assessment</a:t>
            </a:r>
          </a:p>
          <a:p>
            <a:pPr lvl="1"/>
            <a:endParaRPr lang="en-US" dirty="0"/>
          </a:p>
        </p:txBody>
      </p:sp>
      <p:graphicFrame>
        <p:nvGraphicFramePr>
          <p:cNvPr id="5" name="Chart 4"/>
          <p:cNvGraphicFramePr/>
          <p:nvPr>
            <p:extLst>
              <p:ext uri="{D42A27DB-BD31-4B8C-83A1-F6EECF244321}">
                <p14:modId xmlns:p14="http://schemas.microsoft.com/office/powerpoint/2010/main" val="3058199689"/>
              </p:ext>
            </p:extLst>
          </p:nvPr>
        </p:nvGraphicFramePr>
        <p:xfrm>
          <a:off x="5250426" y="1905000"/>
          <a:ext cx="3893574"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63226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Badges appear to work better…</a:t>
            </a:r>
            <a:br>
              <a:rPr lang="en-US" sz="3200" dirty="0" smtClean="0"/>
            </a:br>
            <a:r>
              <a:rPr lang="en-US" sz="3200" i="1" dirty="0" smtClean="0"/>
              <a:t>where external endorsements are based on existing relationships</a:t>
            </a:r>
            <a:endParaRPr lang="en-US" sz="3200" dirty="0"/>
          </a:p>
        </p:txBody>
      </p:sp>
      <p:sp>
        <p:nvSpPr>
          <p:cNvPr id="3" name="Content Placeholder 2"/>
          <p:cNvSpPr>
            <a:spLocks noGrp="1"/>
          </p:cNvSpPr>
          <p:nvPr>
            <p:ph idx="1"/>
          </p:nvPr>
        </p:nvSpPr>
        <p:spPr/>
        <p:txBody>
          <a:bodyPr>
            <a:normAutofit fontScale="92500"/>
          </a:bodyPr>
          <a:lstStyle/>
          <a:p>
            <a:r>
              <a:rPr lang="en-US" dirty="0" smtClean="0"/>
              <a:t>Eleven </a:t>
            </a:r>
            <a:r>
              <a:rPr lang="en-US" i="1" dirty="0" smtClean="0"/>
              <a:t>sought external endorsements </a:t>
            </a:r>
            <a:r>
              <a:rPr lang="en-US" dirty="0" smtClean="0"/>
              <a:t>by name</a:t>
            </a:r>
            <a:endParaRPr lang="en-US" i="1" dirty="0" smtClean="0"/>
          </a:p>
          <a:p>
            <a:pPr lvl="1"/>
            <a:r>
              <a:rPr lang="en-US" dirty="0" smtClean="0"/>
              <a:t>Four succeeded by drawing on existing relationships (CS2N, 4-H, Intel, Smithsonian)</a:t>
            </a:r>
          </a:p>
          <a:p>
            <a:pPr lvl="1"/>
            <a:r>
              <a:rPr lang="en-US" dirty="0" smtClean="0"/>
              <a:t>Six were unable to secure endorsements</a:t>
            </a:r>
          </a:p>
          <a:p>
            <a:pPr lvl="1"/>
            <a:r>
              <a:rPr lang="en-US" dirty="0" smtClean="0"/>
              <a:t>Lack of familiarity and term “badge” may have been factors</a:t>
            </a:r>
          </a:p>
          <a:p>
            <a:r>
              <a:rPr lang="en-US" dirty="0" smtClean="0"/>
              <a:t>Only Planet Stewards established endorsements</a:t>
            </a:r>
          </a:p>
          <a:p>
            <a:pPr lvl="1"/>
            <a:r>
              <a:rPr lang="en-US" dirty="0" smtClean="0"/>
              <a:t>NOAA allowed them to use the name but not the logo</a:t>
            </a:r>
          </a:p>
          <a:p>
            <a:pPr lvl="1"/>
            <a:r>
              <a:rPr lang="en-US" dirty="0" smtClean="0"/>
              <a:t>Was a major </a:t>
            </a:r>
            <a:r>
              <a:rPr lang="en-US" dirty="0" err="1" smtClean="0"/>
              <a:t>inestment</a:t>
            </a:r>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0BAF71DB-1351-4A48-B0E2-EF1847FC54F8}" type="slidenum">
              <a:rPr lang="en-US" smtClean="0"/>
              <a:t>36</a:t>
            </a:fld>
            <a:endParaRPr lang="en-US"/>
          </a:p>
        </p:txBody>
      </p:sp>
    </p:spTree>
    <p:extLst>
      <p:ext uri="{BB962C8B-B14F-4D97-AF65-F5344CB8AC3E}">
        <p14:creationId xmlns:p14="http://schemas.microsoft.com/office/powerpoint/2010/main" val="42004531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dirty="0" smtClean="0"/>
              <a:t>Badges work better…</a:t>
            </a:r>
            <a:br>
              <a:rPr lang="en-US" sz="3200" dirty="0" smtClean="0"/>
            </a:br>
            <a:r>
              <a:rPr lang="en-US" sz="3200" i="1" dirty="0" smtClean="0"/>
              <a:t>as informal credentials that speak for themselves</a:t>
            </a:r>
            <a:endParaRPr lang="en-US" sz="3200" dirty="0"/>
          </a:p>
        </p:txBody>
      </p:sp>
      <p:sp>
        <p:nvSpPr>
          <p:cNvPr id="3" name="Content Placeholder 2"/>
          <p:cNvSpPr>
            <a:spLocks noGrp="1"/>
          </p:cNvSpPr>
          <p:nvPr>
            <p:ph idx="1"/>
          </p:nvPr>
        </p:nvSpPr>
        <p:spPr/>
        <p:txBody>
          <a:bodyPr>
            <a:normAutofit lnSpcReduction="10000"/>
          </a:bodyPr>
          <a:lstStyle/>
          <a:p>
            <a:r>
              <a:rPr lang="en-US" dirty="0"/>
              <a:t> Eight </a:t>
            </a:r>
            <a:r>
              <a:rPr lang="en-US" i="1" dirty="0"/>
              <a:t>sought external value </a:t>
            </a:r>
            <a:r>
              <a:rPr lang="en-US" dirty="0"/>
              <a:t>with commitments</a:t>
            </a:r>
          </a:p>
          <a:p>
            <a:pPr lvl="1"/>
            <a:r>
              <a:rPr lang="en-US" dirty="0"/>
              <a:t>Only CPB SRL succeeded with local internships</a:t>
            </a:r>
          </a:p>
          <a:p>
            <a:pPr lvl="1"/>
            <a:r>
              <a:rPr lang="en-US" dirty="0"/>
              <a:t>Cooper-Hewitt, Intel, and Planet Stewards all </a:t>
            </a:r>
            <a:r>
              <a:rPr lang="en-US" dirty="0" smtClean="0"/>
              <a:t>unable to get traction with admissions</a:t>
            </a:r>
          </a:p>
          <a:p>
            <a:r>
              <a:rPr lang="en-US" dirty="0" smtClean="0"/>
              <a:t>Few systems and fewer partners recognized evidential potential of badges</a:t>
            </a:r>
          </a:p>
          <a:p>
            <a:pPr lvl="1"/>
            <a:r>
              <a:rPr lang="en-US" dirty="0" smtClean="0"/>
              <a:t>Tried to insert badges into existing credential frameworks</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0BAF71DB-1351-4A48-B0E2-EF1847FC54F8}" type="slidenum">
              <a:rPr lang="en-US" smtClean="0"/>
              <a:t>37</a:t>
            </a:fld>
            <a:endParaRPr lang="en-US"/>
          </a:p>
        </p:txBody>
      </p:sp>
    </p:spTree>
    <p:extLst>
      <p:ext uri="{BB962C8B-B14F-4D97-AF65-F5344CB8AC3E}">
        <p14:creationId xmlns:p14="http://schemas.microsoft.com/office/powerpoint/2010/main" val="1237558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25562"/>
          </a:xfrm>
        </p:spPr>
        <p:txBody>
          <a:bodyPr>
            <a:noAutofit/>
          </a:bodyPr>
          <a:lstStyle/>
          <a:p>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4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Badgescape</a:t>
            </a: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in 2017</a:t>
            </a:r>
            <a:endParaRPr lang="en-US" sz="4800" dirty="0"/>
          </a:p>
        </p:txBody>
      </p:sp>
      <p:sp>
        <p:nvSpPr>
          <p:cNvPr id="3" name="Content Placeholder 2"/>
          <p:cNvSpPr>
            <a:spLocks noGrp="1"/>
          </p:cNvSpPr>
          <p:nvPr>
            <p:ph idx="1"/>
          </p:nvPr>
        </p:nvSpPr>
        <p:spPr>
          <a:xfrm>
            <a:off x="4248249" y="1016956"/>
            <a:ext cx="4895751" cy="5943600"/>
          </a:xfrm>
        </p:spPr>
        <p:txBody>
          <a:bodyPr>
            <a:normAutofit/>
          </a:bodyPr>
          <a:lstStyle/>
          <a:p>
            <a:r>
              <a:rPr lang="en-US" sz="3500" dirty="0" smtClean="0"/>
              <a:t>Project </a:t>
            </a:r>
            <a:r>
              <a:rPr lang="en-US" sz="3500" dirty="0" smtClean="0"/>
              <a:t>LRNG</a:t>
            </a:r>
            <a:endParaRPr lang="en-US" sz="3500" dirty="0" smtClean="0"/>
          </a:p>
          <a:p>
            <a:r>
              <a:rPr lang="en-US" sz="3500" dirty="0" smtClean="0"/>
              <a:t>Badge Alliance ends with OBS </a:t>
            </a:r>
            <a:r>
              <a:rPr lang="en-US" sz="3500" dirty="0" smtClean="0"/>
              <a:t>2.0</a:t>
            </a:r>
            <a:endParaRPr lang="en-US" sz="3500" dirty="0" smtClean="0"/>
          </a:p>
          <a:p>
            <a:r>
              <a:rPr lang="en-US" sz="3500" dirty="0" smtClean="0"/>
              <a:t>IMS takes over OBS 2.0</a:t>
            </a:r>
          </a:p>
          <a:p>
            <a:pPr lvl="1"/>
            <a:r>
              <a:rPr lang="en-US" sz="3100" dirty="0" smtClean="0"/>
              <a:t>JSON-LD </a:t>
            </a:r>
          </a:p>
          <a:p>
            <a:pPr lvl="1"/>
            <a:r>
              <a:rPr lang="en-US" sz="3100" dirty="0" smtClean="0"/>
              <a:t>Endorsement 2.0</a:t>
            </a:r>
          </a:p>
          <a:p>
            <a:pPr lvl="1"/>
            <a:r>
              <a:rPr lang="en-US" sz="3100" dirty="0" smtClean="0"/>
              <a:t>Concentric Sky updates Badgr.io</a:t>
            </a:r>
          </a:p>
          <a:p>
            <a:endParaRPr lang="en-US" sz="3500" dirty="0" smtClean="0"/>
          </a:p>
          <a:p>
            <a:endParaRPr lang="en-US" dirty="0" smtClean="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724" y="1135985"/>
            <a:ext cx="3258811" cy="522345"/>
          </a:xfrm>
          <a:prstGeom prst="rect">
            <a:avLst/>
          </a:prstGeom>
          <a:ln>
            <a:noFill/>
          </a:ln>
          <a:effectLst>
            <a:outerShdw blurRad="292100" dist="139700" dir="2700000" algn="tl" rotWithShape="0">
              <a:srgbClr val="333333">
                <a:alpha val="65000"/>
              </a:srgbClr>
            </a:outerShdw>
          </a:effectLst>
        </p:spPr>
      </p:pic>
      <p:pic>
        <p:nvPicPr>
          <p:cNvPr id="7" name="Picture 14" descr="http://www.geoffroigaron.com/wp-content/uploads/2014/09/Badge-Alliance-logo-bi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9883" y="2005579"/>
            <a:ext cx="2812657" cy="902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3769" y="3210224"/>
            <a:ext cx="3064887" cy="838553"/>
          </a:xfrm>
          <a:prstGeom prst="rect">
            <a:avLst/>
          </a:prstGeom>
          <a:ln>
            <a:noFill/>
          </a:ln>
          <a:effectLst>
            <a:outerShdw blurRad="292100" dist="139700" dir="2700000" algn="tl" rotWithShape="0">
              <a:srgbClr val="333333">
                <a:alpha val="65000"/>
              </a:srgbClr>
            </a:outerShdw>
          </a:effectLst>
        </p:spPr>
      </p:pic>
      <p:sp>
        <p:nvSpPr>
          <p:cNvPr id="10" name="AutoShape 4" descr="data:image/jpeg;base64,/9j/4AAQSkZJRgABAQAAAQABAAD/2wCEAAkGBwgHBhMIBxMWFRUWFyEYFxcYFyAdIRweGBccHB0dHyEiHykkIB8qIBUXITEhJiorLy4uHB8/RDMvPCgtOisBCgoKDg0OGxAQGywlICQsMiw0NzAsLCwsLCwsLC0sLCwsLCwsLCwsLCwsLCwsLCwsLCwsLCwsLCwsLCwsLCwsLP/AABEIAHwBlQMBEQACEQEDEQH/xAAcAAEAAgMBAQEAAAAAAAAAAAAABQYDBAcCAQj/xABEEAABAwMDAQUFAwYNBQEAAAABAAIDBAURBhIhMQcTIkFRYXFygbEyUsEWNUKRobMUFSMzNDY3c4Ky0eHwJFNig6II/8QAGgEBAAIDAQAAAAAAAAAAAAAAAAECAwQFBv/EADERAQACAQICBwgCAgMAAAAAAAABAgMRIQQSBRMiMUFRsTIzcYGRocHwNNFh4UJS8f/aAAwDAQACEQMRAD8A7igICAgICAgICAgICAgICAgICAgICAgICAgICAgICAgICAgICAgICAgICAgICAgICAgICAgICAgICAgICCPq7rFD4YfEf2Ll8T0njx9mm8/ZaKvloqJaje6U55Hy6p0bnyZue158i0aJFdRUQEBAQEBAQEBAQEBAQEBAQEBAQEBAQEBAQEBAQEBAQEBAQEBAQEBAQEBAQEBAQatXXQ03Djk+g/5wtPieNxYNpnWfKP3ZMRqhauvmqeDwPQfj6rgcTx2XPtO0eUfnzXiNGqtNZMWD7D/ePxXd6G9m/wAlLJZdpRAa21H+StiN1MfeBr2NLc4OHuDTg+ozlZMWPrLcqJl90vq+y6og32qQFwHijdw9vvb6e0ZHtTJitjnc1TyxpEBAQEBAQEBAQEBAQEBAQEBAQEBAQEBAQEBAQEBAQEBAQEBAQEBAQEBBinnip2bpThYs2fHhrredExGqHq7rJL4YPCPXz/2XB4npS+Ts49o+/wDpeKo48nJXLWEBBO2WCWGJxlGM4wvRdF4MmOlpvGmrHaUiuqqoXbd/UCT+8j/eBbPCe9j5+iJ7n56p55qWobUUrnMe05a5pIIPsI5XTmNY0lV1XR/bHU022k1S3vG9O/YPEPjb0d724PsK08vCRO9E6uw2q6UF4oxWWuRsrD0c05+R9D7DytG1ZrOkws3FUEBAQEBAQEBAQEBAQEBAQEBAQEBAQEBAQEBAQEBAQEBAQEBAQEBBp3aqfR0Rmj65A/WtPj89sGGb179vuvSvNOiumc1Dt7jk+1eWvktknmtOssk1moqoEGzSUM1Vy0YHqf8AnK2+G4LLn3iNI85/d1ZnRNUlBDTcgZPqfw9F6DhuBxYN43nzn92UmdW2txAgoXbd/UCT+8j/AHgWzwnvY+foie5+d11FRBv2S93OwVn8Ls8roneeOjvY5p4cPeFW9K3jS0D9M6HvNRqDSsF0rA0PkadwbnGQ4t4yT6eq5GWkUvNYXhOrGCAgICAgICAgICAgICAgICAgICAgICAgICAgICAgICAgICAgICCL1J+az8Q+q5nS/wDFn4x6suH21TBLTkLymrc721Tzl7xG7qTgH3rLSeaYr57MNsfjCy0lqji8U/iPp5f7r0nDdF0x9rJvP2/21pskei6qogICDHUQQ1UBgqWh7XDDmuGQR6EHqpidN4HKtY9jlPU7qvSrhG7qYXk7D8LuSz3cj3LcxcXMbXV0cSadzdwXQQ+oP0t2S/2fUnwu/eOXJ4n3srQt6wJEBAQEBAQEBAQEBAQEBAQEBAQEBAQEBAQEBAQEBAQEBAQEBAQEEXqT81n4h9VzOl/4s/GPVlw+2qS8o3WWk/pTPiH1CyYfe1+Meqtu6V8XunPEBAQEBAQfjeL+aHuXenvUe1A/S3ZL/Z9SfC7945cnifeytC3rAlCal1XZdMRNfeZQwu+y0AuccdSGgE49vRZMeK1/ZhGrR052g6a1HVijt038ofsse0sLsc+HIwTwTgHKtk4fJSNZg1WlYUiAgICCG1Nqi0aXgZNeZCwPJDcMc4kgZP2Qf2rJjxWyeyIazdp+k7xWNpKacte44aJGOaCT0AJGMnyGeVkvw2SsazCNYXJa6RBp3i50tmtklxryWxxjLiATxnHQc+atWs2nSB5st0pr3a47lQ5Mcgy3IwcZI6fJLVms6SN5VBAQR1/vlu09bjX3Z+yMENzgu5d0AABJV6UtedKj1Y7vRX21suVsdujfnacEfZcWnIPI5BUXpNJ0kb6qCAg0L7eKOw2t9yuRLY2Y3ENLj4nBo4HPUhWpSbzywPdnuVPeLZHcaLOyRu5uRg4PsS1ZrOkjcVQQEBAQEBAQEBAQEBAQRepPzWfiH1XM6X/iz8Y9WXD7apLyjdZaT+lM+IfULJh97X4x6q27pXxe6c8QEBAQEBBxPWHY5PTg1WlHb2/9h58Q+Bx4Pudg+0roYuLidrq6OVVVPPR1LqarY5j2nDmuBBHvB5W5ExMawh+kuyX+z6k+F37xy5XE+9laFvWBLjjqSn1B28S091aJGQx+Fjhlp2RsIBB4IzK52PVb+s04aJjx/fwr4sXbbb6KwVtDerTGyKQPJOxobuMex7ScDqORn0KnhLTeJrM7Et6rvOrrt2jVmmLRVNiY3Dg90bSY2NYwkNGOSTK0c+QVIpjrii9o1N9XzTetr5ZzdLdqN4qJKKMyMdgDcWnGDgDwndGemRk9VOTDS3JNNtTVAS6p1fBp9upn3SHc52RR4jzt37c7euPPHXHnlZIxYptycvzN05fdY6krtV0NFp6VsbaykY9rXNBax0veZdnGSWiPIHTjpysdMNIpabx3SatrS961LZ+0j8ldQVP8Ja+Mua/YG4OwvBGBxwxwIOfJVyUpbF1lY0I72r/+iRm2UY/83/5ArcD7Ullf1/eqPU1RSUpo32/EnNRUR93hpHThp4H2vYQOnJGXDSccTOvN/iCZdB10L42rjkorrBRU/djmTbuc7JyRnqMbeh9Vq4eTTekzKZV/RfaFcoqa4U95kZVGkidLHKzGJAw7cZAAIJLCDjPJWXLw9dazWNNdkRKFrH6y1B2fT6kuFa3uHhwNOIxgtbJsODjLfEDjqeOvKyR1VMsUiu/mbtr8qLta9E2eyafcGTVQx3hAO0d6GADII5L8k4OA32qvVVtkva3dBq3Ja/V+mNdUNnuVeahlQ5u4d01ow5+0jpny6gqvLivjtaK6af5N2Ko1PqHUt/rBQ3CGggpnFjN+wbyHOaOXcnOwknyyOCpjHSla611mRcOyfVFZqfTrpLmQZYpDG5wAG4bQ4O44z4scentWDicUY7bd0piUD2pu/KHWFt0gw+Fz++lx6YOP/hs36wsvD9jHbJ8v37EsXY/dDZ4LjYK/OaSR8gB+6Mtfj5xh3+NOKrzct48UQ1tMT6+11SSXqir2UrN5ayIRgjgA46ZwNwGTknnopyRhxTyzXU3lYNbs1DDXNMV3gooBGP5wMD3PGQ44I6HAPB4yeFjw8kx7EzKZQmkO0W5ssdx/jdzKh9GzdHK3GJNziwDIABbuDSHADhyyZeHrzV5dtfsiJQV3GsLx2dyajutaHQSEZp+7aMt74NBBA48QBA54xysleqrl5K138/kbpGbVF1tmkLNY7E9sMlREN0zsYY0ENHUEAckk+jfaq9VW2S9reEng39LanvNBrpunLjXR10czCWSsDfC/a4geHz8By0k9Wn2KmTFScfPFdNCEPpm8691Zpyevpq5sQp8uJ7tu6Q7N+37OGtA6HHn5rJkphx3iJrrqRrL1SX3Xd+0ZJqSCsZEymBBa2Nu6XYA5zySCAcOAx0ODwMpOPDTJFJrrr9jds12u9QsttpvxkxDK8x1LQ1uC6OXa49Mjc0OOAcDaqxgprevjHcarLX327V3a1DYrXMWwRRCSoaA054LsEkEjIdEOPvLFFKxgm8xvPd+/VPi6EtVIgICAgICAgIIvUn5rPxD6rmdL/wAWfjHqy4fbVJeUbrLSf0pnxD6hZMPva/GPVW3dK+L3TniAgICAgICCD1PpOzaop+6u0YLgPDI3h7fc78DkexZMeW2OezJozaVsjdO2GO0seXiPIDiMEgvLhkevOP8ARRkvz2mwllQcv1rpnUVv1o3V+kmNlcW7ZIjjybtPBIy0tx0OQWjqtzFkpOPq7olGzWTWOv8AUFNPqanbS00Dtxbnk8guAG4kl20DJwAPXzvz4sNZik6zKO9ozXC62ztmr6mx038Kk2YMe/b4SyDLgfYQ3j2q0Vrbh6xadP2TxS2ndD3q8R3S5aiaIJa2MsYzOduTkE4J4BawY64B6LHfNSvLFN4qaIKz6e1DaKb+LpLDT1EwJxUSOa5pycgnnkD3tOAOMrLbJS069ZMR5HyWq56Zu0vabbrrTUwbBDAxrywt2xkd9loGQSB3jegWCuWvU2rM7zP9J8WxWafuz+2aG+MiJp2xbTJubgHuZG4xnd1c0dPNRGSvUTXXf/w8WPtq05d9RUFNFZoTKWPeXYc0YBaAPtOCnhMlaTPNJKD1XRdoWuaaO2VtBFTxtk37jI08hrmjJDicYe7gNyeOVkx2w4p5otqjeWK/6PvVr1iy4toRcoBBHExjnABpjiYzkHOPExzuhHjPmppmrbHy83LOpoyad0Nf5bvcRdIGQMqqV7WlhGxj5HMc1gAOfDg5IGPD5qL56cteWddJNGtR23XjNFyaNFC0MAee+dIOWl5kLGgHlxdkA+0Zx1Vpth6yMnMbt26aKuZ0Xbatz46WqojjEzwG+KUOb4hkbtzW4HQ5IVK5q9ZaO+J8jRDyT3e69qNuF1mgnma5pcKblkbWuc8jd5uwC4+mQsmla4bcsTEf58Txbdfoy7WDVNTVMtkdxhleXx7nDwbnF2MHz8RB4IOByOVFc1b0iOblmDR0vQVLV01kJuFHDRvc8nuocY28bScfpY4PPl5ZwNPNMTbaZn4phRRoO76p1zV3S/d9SxdIXRvYHEAhrcEF2BtaSRgcu962evrjxxWu8o0YqPQV209r5ptzZZ6WWIxzTPezcBMC12eQXEFrHcDoptnrfFvtJpuaXj15oSkfZKW3iqZ3hcyUSADkAZ69DgHBwRymTqcs8020N4eNRaev8Ov5L9LbRXxSsbsje9uIzsYMHOQC0tcOhB3ZzlMeSnVcvNykvmntB3+R11prnCyEVUI7ssI7sP3d4GgA52guA6Y8J6pfPTsTE66SaNdlt15UaIdpB1CGsjBJldI3Lg2TvAxoBwXE4aD0x6dVbmwxk6zmN2xqHQV7qdLWuohgbJNSx7JqZzh4huDsZ3YI8JBAOcO46KtM9IvbfafE0TmhaK4G+NkmslPRRNa7+U8Jk3Y8O09cfaB48+vHOPNavLteZIYey/TF6suja6hukJjkk3bGlzTuzCGjkOI6jHKnictb5Ims/upEPOlNMXqi7JqyzVcJbPJ3myPc053RtA5DsckHqUyZaTni0TsnwaFz08+i7Df4BfwIZYnOkY1zh9rvnlrQQSCXMeW8feV65NeI1rvE/wBI02SfYrRVdXFU6oued9QWxsJ82RNDS4ewkY/wKnFTEaUjw/KYdPWmkQEBAQEBAQEEXqT81n4h9VzOl/4s/GPVlw+2qS8o3XuB7Y6hr3nADgSfms3DUtfLWKxrvHqcs2jSF8jeyRgfGQQehByvcOdMTE6S9IgQEBAQY6ieGmhM1Q4NaOpJwAomdO9alLXnlrGsvlNUQ1UImpnBzT0LTkJExPcm9LUty2jSWVSoICAgIIqn07aaa+vvkEQFRINr5NzuR4eMZx+g3oPJXnJaa8uuwlVQEBAQEBAQEBBH3yy2+/282+7M7yMkEt3FvI5HLSD+1WpeaTrUaOndG6e01IZbNTtY8jBeS57segc4kgcDgcK9817+1KNE8sSRAQEBAQEBAQEBAQRl+0/atQwMgvMQlax4e0EkYIBHkRkc8g8HzV6ZLUnWsiQhijgiEMDQ1rRhrQMAAdAAOgVJnUe0BAQEBAQEBAQRepPzWfiH1XN6WiZ4aYjzj1ZcHtqZJUNbw3lcrheib37WXaPLx/06uPh5ne2zVe9zzly7+LDjxV5aRo3a0isaQ2rdc6u3PzTO482nkH5f6LLqx5cFMsdqFutWoaSuxHL4H+hPB9xVolyM/BXx7xvCZUtMQEFWv2taG35hov5WT2Hwj3nz9w/WFivliO51uE6Jy5e1fsx9/p/bn12u9dd5u8rnk+jRw0e4fj1Wta0273ouH4XFgjTHH9yWq7V1pm72heW+o6g+8f8AClbTXuTn4bFnrpkjX1h0Cw62oq/ENfiJ/tPhPuPl7j+srYpmie95zi+icmLtY+1H3+n9LUDkZCzOSICAgICAgICAgICAgICAgICAgICAgICAgICAgICAgICAgICAgICDFUQRVMJhnAc09QUWpe1J1rO6rXTSz48yW47h9w9fkfP5qujqYOkInbJ9Vcex0byyQEEdQRghQ6UTExrDyiRBL2vUFXQYY/xs9D1HuP4KdWnn4OmTeNpTlZq+10tGJ3FxcejAOcj9gHtyotkirTxdGZ8l+WO7z8FDvuqbjeCYye7j+409fiPU/T2LWvkmz0HC9HYeH301t5z+PL1Qaxt8QZKeCapmENO0ucegAyVMRr3K3vWlea06Qu9i0FnE16P/AK2n/M4fQfrWemH/ALOFxXTP/HBHzn8R/f0XmCGKmhEMADWtGAB0AWxEaOBe9r2m1p1mWRFRAQEBAQEBAQEBAQEBAQEBAQEBAQEBAQEBAQEBAQEBAQEBAQEBAQEGncbZS3FmKhvPk4cEfP8ABNGbFnvinsyqN009V0WZIvGz1HUe8fiFXR18HG0ybTtKGUNwQRt6/Q+f4LBm8G3wnj8vyjFhbh1OAgtNh0VXXDE1dmKP2jxH3Dy95/UstMUz3uTxXS2LF2cfan7fXx+X1dBtVoobTD3dCwN9T1J9581s1rFe553iOKy551yTr6N5Wa4gICAgICAgICAgICAgICAgICAgICAgICAgICAgICAgICAgICAgICAgICAgiLpp+kr8yM8D/vDz948/qo0beDjL49p3hUblaqu3O/6hvHk4cg/6fNV0dfDxFMsdmd1fvX6Hz/BYM3g6fCePy/LJY9OXC8ndTt2s85HdPl6/JUrjmyOK4/Dw+1p1nyjv/wBOiWLS1vs+JGjfJ993l8I6D6+1bNMcVea4rpHNxG07V8o/PmnVkaAgICAgICAgICAgICAgICAgICAgICAgICAgICAgICAgICAgICAgICAgICAgICAg+Pa17S14BB6gomJmJ1hDP0taZKwVEjM46MJ8OT548+nQ8exVmkTOst2Okc9aTWJ7/Hx+qZaA1u1vACs0ZnV9QEBAQEBAQEBAQEBAQEBAQEBAQEBAQEBAQEBAQEBAQEBAQEBAQEBAQEBAQEBAQEBAQEBAQEBAQEBAQEBAQEBAQEBAQEBAQEBAQEBAQEBAQEBAQEBAQEBAQEB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dev.bowdenweb.com/js/json/json-ld/json-ld.org/images/json-ld-button.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6660" y="4377818"/>
            <a:ext cx="2944875" cy="92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22555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dirty="0" smtClean="0"/>
              <a:t>Six Arguments About Motivating Networked Learning with Open Badges</a:t>
            </a:r>
            <a:endParaRPr lang="en-US" sz="3600" dirty="0"/>
          </a:p>
        </p:txBody>
      </p:sp>
      <p:sp>
        <p:nvSpPr>
          <p:cNvPr id="3" name="Content Placeholder 2"/>
          <p:cNvSpPr>
            <a:spLocks noGrp="1"/>
          </p:cNvSpPr>
          <p:nvPr>
            <p:ph idx="1"/>
          </p:nvPr>
        </p:nvSpPr>
        <p:spPr>
          <a:xfrm>
            <a:off x="266700" y="1143000"/>
            <a:ext cx="8610600" cy="4983163"/>
          </a:xfrm>
        </p:spPr>
        <p:txBody>
          <a:bodyPr>
            <a:normAutofit/>
          </a:bodyPr>
          <a:lstStyle/>
          <a:p>
            <a:pPr marL="514350" indent="-514350">
              <a:buFont typeface="+mj-lt"/>
              <a:buAutoNum type="arabicPeriod"/>
            </a:pPr>
            <a:r>
              <a:rPr lang="en-US" sz="2600" dirty="0" smtClean="0"/>
              <a:t>The information in badges is inherently meaningful</a:t>
            </a:r>
          </a:p>
          <a:p>
            <a:pPr marL="514350" indent="-514350">
              <a:buFont typeface="+mj-lt"/>
              <a:buAutoNum type="arabicPeriod"/>
            </a:pPr>
            <a:r>
              <a:rPr lang="en-US" sz="2600" dirty="0" smtClean="0"/>
              <a:t> </a:t>
            </a:r>
            <a:r>
              <a:rPr lang="en-US" sz="2600" i="1" dirty="0" smtClean="0"/>
              <a:t>Open</a:t>
            </a:r>
            <a:r>
              <a:rPr lang="en-US" sz="2600" dirty="0" smtClean="0"/>
              <a:t> information is even more meaningful</a:t>
            </a:r>
          </a:p>
          <a:p>
            <a:pPr marL="514350" indent="-514350">
              <a:buFont typeface="+mj-lt"/>
              <a:buAutoNum type="arabicPeriod"/>
            </a:pPr>
            <a:r>
              <a:rPr lang="en-US" sz="2600" dirty="0" smtClean="0"/>
              <a:t> </a:t>
            </a:r>
            <a:r>
              <a:rPr lang="en-US" sz="2600" i="1" dirty="0" smtClean="0"/>
              <a:t>Open</a:t>
            </a:r>
            <a:r>
              <a:rPr lang="en-US" sz="2600" dirty="0" smtClean="0"/>
              <a:t> credentials are particularly disruptive and transformative </a:t>
            </a:r>
          </a:p>
          <a:p>
            <a:pPr marL="514350" indent="-514350">
              <a:buFont typeface="+mj-lt"/>
              <a:buAutoNum type="arabicPeriod"/>
            </a:pPr>
            <a:r>
              <a:rPr lang="en-US" sz="2600" dirty="0" smtClean="0"/>
              <a:t>The intrinsic/extrinsic dichotomy is overstated</a:t>
            </a:r>
          </a:p>
          <a:p>
            <a:pPr marL="514350" indent="-514350">
              <a:buFont typeface="+mj-lt"/>
              <a:buAutoNum type="arabicPeriod"/>
            </a:pPr>
            <a:r>
              <a:rPr lang="en-US" sz="2600" dirty="0" smtClean="0"/>
              <a:t>The negative consequences of extrinsic rewards is overstated</a:t>
            </a:r>
          </a:p>
          <a:p>
            <a:pPr marL="514350" indent="-514350">
              <a:buFont typeface="+mj-lt"/>
              <a:buAutoNum type="arabicPeriod"/>
            </a:pPr>
            <a:r>
              <a:rPr lang="en-US" sz="2600" dirty="0" err="1" smtClean="0"/>
              <a:t>Situative</a:t>
            </a:r>
            <a:r>
              <a:rPr lang="en-US" sz="2600" dirty="0" smtClean="0"/>
              <a:t> models of engagement are ideal for motivating learning in digital networks.</a:t>
            </a:r>
            <a:endParaRPr lang="en-US" sz="2600" dirty="0"/>
          </a:p>
        </p:txBody>
      </p:sp>
      <p:sp>
        <p:nvSpPr>
          <p:cNvPr id="4" name="Slide Number Placeholder 3"/>
          <p:cNvSpPr>
            <a:spLocks noGrp="1"/>
          </p:cNvSpPr>
          <p:nvPr>
            <p:ph type="sldNum" sz="quarter" idx="12"/>
          </p:nvPr>
        </p:nvSpPr>
        <p:spPr/>
        <p:txBody>
          <a:bodyPr/>
          <a:lstStyle/>
          <a:p>
            <a:fld id="{0BAF71DB-1351-4A48-B0E2-EF1847FC54F8}" type="slidenum">
              <a:rPr lang="en-US" smtClean="0"/>
              <a:t>39</a:t>
            </a:fld>
            <a:endParaRPr lang="en-US"/>
          </a:p>
        </p:txBody>
      </p:sp>
      <p:sp>
        <p:nvSpPr>
          <p:cNvPr id="5" name="Rectangle 4"/>
          <p:cNvSpPr/>
          <p:nvPr/>
        </p:nvSpPr>
        <p:spPr>
          <a:xfrm>
            <a:off x="264425" y="5398036"/>
            <a:ext cx="8610600" cy="1015663"/>
          </a:xfrm>
          <a:prstGeom prst="rect">
            <a:avLst/>
          </a:prstGeom>
        </p:spPr>
        <p:txBody>
          <a:bodyPr wrap="square">
            <a:spAutoFit/>
          </a:bodyPr>
          <a:lstStyle/>
          <a:p>
            <a:r>
              <a:rPr lang="en-US" sz="2000" dirty="0"/>
              <a:t>Hickey, D. T., &amp; </a:t>
            </a:r>
            <a:r>
              <a:rPr lang="en-US" sz="2000" dirty="0" err="1"/>
              <a:t>Schenke</a:t>
            </a:r>
            <a:r>
              <a:rPr lang="en-US" sz="2000" dirty="0"/>
              <a:t>, K.  (in preparation). </a:t>
            </a:r>
            <a:r>
              <a:rPr lang="en-US" sz="2000" dirty="0" smtClean="0"/>
              <a:t>Badges and rewards. </a:t>
            </a:r>
            <a:r>
              <a:rPr lang="en-US" sz="2000" dirty="0"/>
              <a:t>In K. A. </a:t>
            </a:r>
            <a:r>
              <a:rPr lang="en-US" sz="2000" dirty="0" err="1"/>
              <a:t>Renninger</a:t>
            </a:r>
            <a:r>
              <a:rPr lang="en-US" sz="2000" dirty="0"/>
              <a:t> &amp; S. E </a:t>
            </a:r>
            <a:r>
              <a:rPr lang="en-US" sz="2000" dirty="0" err="1"/>
              <a:t>Hidi</a:t>
            </a:r>
            <a:r>
              <a:rPr lang="en-US" sz="2000" dirty="0"/>
              <a:t>, The </a:t>
            </a:r>
            <a:r>
              <a:rPr lang="en-US" sz="2000" i="1" dirty="0"/>
              <a:t>Cambridge Handbook of Motivation and Learning. </a:t>
            </a:r>
            <a:r>
              <a:rPr lang="en-US" sz="2000" dirty="0"/>
              <a:t>Cambridge, MA: Cambridge University Press</a:t>
            </a:r>
          </a:p>
        </p:txBody>
      </p:sp>
    </p:spTree>
    <p:extLst>
      <p:ext uri="{BB962C8B-B14F-4D97-AF65-F5344CB8AC3E}">
        <p14:creationId xmlns:p14="http://schemas.microsoft.com/office/powerpoint/2010/main" val="2776271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53217" y="3244334"/>
            <a:ext cx="237566" cy="369332"/>
          </a:xfrm>
          <a:prstGeom prst="rect">
            <a:avLst/>
          </a:prstGeom>
        </p:spPr>
        <p:txBody>
          <a:bodyPr wrap="square">
            <a:spAutoFit/>
          </a:bodyPr>
          <a:lstStyle/>
          <a:p>
            <a:r>
              <a:rPr lang="en-US" dirty="0"/>
              <a:t> </a:t>
            </a:r>
          </a:p>
        </p:txBody>
      </p:sp>
      <p:sp>
        <p:nvSpPr>
          <p:cNvPr id="5" name="Rectangle 4"/>
          <p:cNvSpPr/>
          <p:nvPr/>
        </p:nvSpPr>
        <p:spPr>
          <a:xfrm>
            <a:off x="4453217" y="3244334"/>
            <a:ext cx="237566" cy="369332"/>
          </a:xfrm>
          <a:prstGeom prst="rect">
            <a:avLst/>
          </a:prstGeom>
        </p:spPr>
        <p:txBody>
          <a:bodyPr wrap="square">
            <a:spAutoFit/>
          </a:bodyPr>
          <a:lstStyle/>
          <a:p>
            <a:r>
              <a:rPr lang="en-US" dirty="0"/>
              <a:t> </a:t>
            </a:r>
          </a:p>
        </p:txBody>
      </p:sp>
      <p:sp>
        <p:nvSpPr>
          <p:cNvPr id="6" name="Shape 53"/>
          <p:cNvSpPr txBox="1">
            <a:spLocks/>
          </p:cNvSpPr>
          <p:nvPr/>
        </p:nvSpPr>
        <p:spPr>
          <a:xfrm>
            <a:off x="457200" y="950434"/>
            <a:ext cx="8229597" cy="857400"/>
          </a:xfrm>
          <a:prstGeom prst="rect">
            <a:avLst/>
          </a:prstGeom>
        </p:spPr>
        <p:txBody>
          <a:bodyPr lIns="91425" tIns="91425" rIns="91425" bIns="91425"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i="1" dirty="0" smtClean="0"/>
              <a:t>OPEN </a:t>
            </a:r>
            <a:r>
              <a:rPr lang="en" dirty="0" smtClean="0"/>
              <a:t>BADGES CIRCULATE</a:t>
            </a:r>
          </a:p>
          <a:p>
            <a:pPr algn="l">
              <a:spcBef>
                <a:spcPts val="0"/>
              </a:spcBef>
            </a:pPr>
            <a:r>
              <a:rPr lang="en" dirty="0" smtClean="0"/>
              <a:t>Info circulates </a:t>
            </a:r>
            <a:r>
              <a:rPr lang="en" smtClean="0"/>
              <a:t>in value </a:t>
            </a:r>
            <a:r>
              <a:rPr lang="en" dirty="0" smtClean="0"/>
              <a:t>networks</a:t>
            </a:r>
            <a:endParaRPr lang="en" dirty="0"/>
          </a:p>
        </p:txBody>
      </p:sp>
      <p:sp>
        <p:nvSpPr>
          <p:cNvPr id="7" name="Shape 54"/>
          <p:cNvSpPr txBox="1">
            <a:spLocks/>
          </p:cNvSpPr>
          <p:nvPr/>
        </p:nvSpPr>
        <p:spPr>
          <a:xfrm>
            <a:off x="279027" y="2063234"/>
            <a:ext cx="4174190" cy="4794766"/>
          </a:xfrm>
          <a:prstGeom prst="rect">
            <a:avLst/>
          </a:prstGeom>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19100">
              <a:spcBef>
                <a:spcPts val="0"/>
              </a:spcBef>
              <a:buClr>
                <a:schemeClr val="dk1"/>
              </a:buClr>
              <a:buSzPct val="100000"/>
              <a:buFont typeface="Arial"/>
              <a:buChar char="●"/>
            </a:pPr>
            <a:r>
              <a:rPr lang="en" sz="2200" dirty="0" smtClean="0"/>
              <a:t>Credibility of claims and validity of evidence gets “crowdsourced”</a:t>
            </a:r>
          </a:p>
          <a:p>
            <a:pPr marL="457200" indent="-419100">
              <a:spcBef>
                <a:spcPts val="0"/>
              </a:spcBef>
              <a:buClr>
                <a:schemeClr val="dk1"/>
              </a:buClr>
              <a:buSzPct val="100000"/>
              <a:buFont typeface="Arial"/>
              <a:buChar char="●"/>
            </a:pPr>
            <a:r>
              <a:rPr lang="en" sz="2200" dirty="0" smtClean="0"/>
              <a:t>Earners can find opportunities and promote achievements</a:t>
            </a:r>
          </a:p>
          <a:p>
            <a:pPr marL="457200" indent="-419100">
              <a:spcBef>
                <a:spcPts val="0"/>
              </a:spcBef>
              <a:buClr>
                <a:schemeClr val="dk1"/>
              </a:buClr>
              <a:buSzPct val="100000"/>
              <a:buFont typeface="Arial"/>
              <a:buChar char="●"/>
            </a:pPr>
            <a:r>
              <a:rPr lang="en" sz="2200" dirty="0" smtClean="0"/>
              <a:t>Institutions can recognize broader accomplishments</a:t>
            </a:r>
          </a:p>
          <a:p>
            <a:pPr marL="457200" indent="-419100">
              <a:spcBef>
                <a:spcPts val="0"/>
              </a:spcBef>
              <a:buClr>
                <a:schemeClr val="dk1"/>
              </a:buClr>
              <a:buSzPct val="100000"/>
              <a:buFont typeface="Arial"/>
              <a:buChar char="●"/>
            </a:pPr>
            <a:r>
              <a:rPr lang="en" sz="2200" dirty="0" smtClean="0"/>
              <a:t>Employers can communicate needs and find skills</a:t>
            </a:r>
          </a:p>
          <a:p>
            <a:pPr marL="457200" indent="-419100">
              <a:spcBef>
                <a:spcPts val="0"/>
              </a:spcBef>
              <a:buClr>
                <a:schemeClr val="dk1"/>
              </a:buClr>
              <a:buSzPct val="100000"/>
              <a:buFont typeface="Arial"/>
              <a:buChar char="●"/>
            </a:pPr>
            <a:r>
              <a:rPr lang="en" sz="2200" dirty="0" smtClean="0">
                <a:solidFill>
                  <a:srgbClr val="FF0000"/>
                </a:solidFill>
              </a:rPr>
              <a:t>Amplifies meaning of claims and evidence</a:t>
            </a:r>
          </a:p>
          <a:p>
            <a:pPr marL="457200" indent="-419100">
              <a:spcBef>
                <a:spcPts val="0"/>
              </a:spcBef>
              <a:buClr>
                <a:schemeClr val="dk1"/>
              </a:buClr>
              <a:buSzPct val="100000"/>
              <a:buFont typeface="Arial"/>
              <a:buChar char="●"/>
            </a:pPr>
            <a:r>
              <a:rPr lang="en" sz="2200" dirty="0" smtClean="0">
                <a:solidFill>
                  <a:srgbClr val="FF0000"/>
                </a:solidFill>
              </a:rPr>
              <a:t>Amplifies deliberation over nature of claims and evidence</a:t>
            </a:r>
          </a:p>
          <a:p>
            <a:pPr marL="457200" indent="-419100">
              <a:spcBef>
                <a:spcPts val="0"/>
              </a:spcBef>
              <a:buClr>
                <a:schemeClr val="dk1"/>
              </a:buClr>
              <a:buSzPct val="100000"/>
              <a:buFont typeface="Arial"/>
              <a:buChar char="●"/>
            </a:pPr>
            <a:endParaRPr lang="en" sz="2400" dirty="0" smtClean="0"/>
          </a:p>
        </p:txBody>
      </p:sp>
      <p:pic>
        <p:nvPicPr>
          <p:cNvPr id="8" name="Picture 4" descr="http://ec.europa.eu/digital-agenda/sites/digital-agenda/files/future_internet_540px.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4595" y="2653747"/>
            <a:ext cx="3592202" cy="2694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878667"/>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Design Principles </a:t>
            </a:r>
            <a:b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Documentation Project</a:t>
            </a:r>
            <a:endParaRPr lang="en-US" dirty="0"/>
          </a:p>
        </p:txBody>
      </p:sp>
      <p:sp>
        <p:nvSpPr>
          <p:cNvPr id="3" name="Content Placeholder 2"/>
          <p:cNvSpPr>
            <a:spLocks noGrp="1"/>
          </p:cNvSpPr>
          <p:nvPr>
            <p:ph idx="1"/>
          </p:nvPr>
        </p:nvSpPr>
        <p:spPr>
          <a:xfrm>
            <a:off x="5105400" y="1676400"/>
            <a:ext cx="3581400" cy="4934522"/>
          </a:xfrm>
        </p:spPr>
        <p:txBody>
          <a:bodyPr>
            <a:normAutofit/>
          </a:bodyPr>
          <a:lstStyle/>
          <a:p>
            <a:r>
              <a:rPr lang="en-US" dirty="0" smtClean="0"/>
              <a:t>Studied 2012 DML content awardees</a:t>
            </a:r>
          </a:p>
          <a:p>
            <a:r>
              <a:rPr lang="en-US" dirty="0" smtClean="0"/>
              <a:t>600 badge content proposals</a:t>
            </a:r>
          </a:p>
          <a:p>
            <a:r>
              <a:rPr lang="en-US" dirty="0" smtClean="0"/>
              <a:t>29 content developers supported</a:t>
            </a:r>
          </a:p>
          <a:p>
            <a:r>
              <a:rPr lang="en-US" dirty="0" smtClean="0"/>
              <a:t>3 platforms supported</a:t>
            </a:r>
          </a:p>
        </p:txBody>
      </p:sp>
      <p:pic>
        <p:nvPicPr>
          <p:cNvPr id="2052" name="Picture 4" descr="http://4.bp.blogspot.com/-uiRDYZWrsis/T1qaUVBOGqI/AAAAAAAAACg/koC0z3aiNZU/s400/DML+Competitio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581399"/>
            <a:ext cx="4343400" cy="3029523"/>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hastac.org/files/banner-for-hastac-slideshow-final_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60961" y="1708268"/>
            <a:ext cx="3581400" cy="16787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1623928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83747" y="23925"/>
            <a:ext cx="8409337"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Collaborators &amp; Partners</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7" descr="indiana_crlt.g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604200" y="1981200"/>
            <a:ext cx="9547320" cy="1652971"/>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78053" y="1235605"/>
            <a:ext cx="1287481" cy="1306494"/>
          </a:xfrm>
          <a:prstGeom prst="rect">
            <a:avLst/>
          </a:prstGeom>
          <a:ln>
            <a:noFill/>
          </a:ln>
          <a:effectLst>
            <a:outerShdw blurRad="292100" dist="139700" dir="2700000" algn="tl" rotWithShape="0">
              <a:srgbClr val="333333">
                <a:alpha val="65000"/>
              </a:srgbClr>
            </a:outerShdw>
          </a:effectLst>
        </p:spPr>
      </p:pic>
      <p:sp>
        <p:nvSpPr>
          <p:cNvPr id="32" name="TextBox 31"/>
          <p:cNvSpPr txBox="1"/>
          <p:nvPr/>
        </p:nvSpPr>
        <p:spPr>
          <a:xfrm>
            <a:off x="1724244" y="2620669"/>
            <a:ext cx="1088039" cy="523220"/>
          </a:xfrm>
          <a:prstGeom prst="rect">
            <a:avLst/>
          </a:prstGeom>
          <a:noFill/>
        </p:spPr>
        <p:txBody>
          <a:bodyPr wrap="square" rtlCol="0">
            <a:spAutoFit/>
          </a:bodyPr>
          <a:lstStyle/>
          <a:p>
            <a:pPr algn="ctr"/>
            <a:r>
              <a:rPr lang="en-US" sz="1400" b="1" dirty="0" smtClean="0"/>
              <a:t>Rebecca</a:t>
            </a:r>
          </a:p>
          <a:p>
            <a:pPr algn="ctr"/>
            <a:r>
              <a:rPr lang="en-US" sz="1400" b="1" dirty="0" smtClean="0"/>
              <a:t>Itow</a:t>
            </a:r>
            <a:endParaRPr lang="en-US" sz="1400" b="1" dirty="0"/>
          </a:p>
        </p:txBody>
      </p:sp>
      <p:pic>
        <p:nvPicPr>
          <p:cNvPr id="2052" name="Picture 4" descr="http://depts.washington.edu/uwch/sites/default/files/programs/hasta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5656" y="5334000"/>
            <a:ext cx="3054944" cy="99126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054" name="Picture 6" descr="http://siliconangle.com/files/2011/02/mozilla-foundatio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08653" y="5029200"/>
            <a:ext cx="1541984" cy="145016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248400" y="1235605"/>
            <a:ext cx="1173928" cy="1283871"/>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6334289" y="2581100"/>
            <a:ext cx="1088039" cy="523220"/>
          </a:xfrm>
          <a:prstGeom prst="rect">
            <a:avLst/>
          </a:prstGeom>
          <a:noFill/>
        </p:spPr>
        <p:txBody>
          <a:bodyPr wrap="square" rtlCol="0">
            <a:spAutoFit/>
          </a:bodyPr>
          <a:lstStyle/>
          <a:p>
            <a:pPr algn="ctr"/>
            <a:r>
              <a:rPr lang="en-US" sz="1400" b="1" dirty="0" smtClean="0"/>
              <a:t>Cathy</a:t>
            </a:r>
            <a:endParaRPr lang="en-US" sz="1400" b="1" dirty="0"/>
          </a:p>
          <a:p>
            <a:pPr algn="ctr"/>
            <a:r>
              <a:rPr lang="en-US" sz="1400" b="1" dirty="0" smtClean="0"/>
              <a:t>Tran</a:t>
            </a:r>
            <a:endParaRPr lang="en-US" sz="1400" b="1" dirty="0"/>
          </a:p>
        </p:txBody>
      </p:sp>
      <p:pic>
        <p:nvPicPr>
          <p:cNvPr id="10" name="Picture 9"/>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766147" y="1221540"/>
            <a:ext cx="1201392" cy="1285933"/>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4901160" y="2588127"/>
            <a:ext cx="1088039" cy="523220"/>
          </a:xfrm>
          <a:prstGeom prst="rect">
            <a:avLst/>
          </a:prstGeom>
          <a:noFill/>
        </p:spPr>
        <p:txBody>
          <a:bodyPr wrap="square" rtlCol="0">
            <a:spAutoFit/>
          </a:bodyPr>
          <a:lstStyle/>
          <a:p>
            <a:pPr algn="ctr"/>
            <a:r>
              <a:rPr lang="en-US" sz="1400" b="1" dirty="0" smtClean="0"/>
              <a:t>Katerina</a:t>
            </a:r>
          </a:p>
          <a:p>
            <a:pPr algn="ctr"/>
            <a:r>
              <a:rPr lang="en-US" sz="1400" b="1" dirty="0" smtClean="0"/>
              <a:t>Schenke</a:t>
            </a:r>
            <a:endParaRPr lang="en-US" sz="1400" b="1" dirty="0"/>
          </a:p>
        </p:txBody>
      </p:sp>
      <p:pic>
        <p:nvPicPr>
          <p:cNvPr id="22" name="Picture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10575" y="1221540"/>
            <a:ext cx="1336611" cy="1336611"/>
          </a:xfrm>
          <a:prstGeom prst="rect">
            <a:avLst/>
          </a:prstGeom>
          <a:ln>
            <a:noFill/>
          </a:ln>
          <a:effectLst>
            <a:outerShdw blurRad="292100" dist="139700" dir="2700000" algn="tl" rotWithShape="0">
              <a:srgbClr val="333333">
                <a:alpha val="65000"/>
              </a:srgbClr>
            </a:outerShdw>
          </a:effectLst>
        </p:spPr>
      </p:pic>
      <p:sp>
        <p:nvSpPr>
          <p:cNvPr id="24" name="TextBox 23"/>
          <p:cNvSpPr txBox="1"/>
          <p:nvPr/>
        </p:nvSpPr>
        <p:spPr>
          <a:xfrm>
            <a:off x="3256521" y="2574156"/>
            <a:ext cx="1088039" cy="523220"/>
          </a:xfrm>
          <a:prstGeom prst="rect">
            <a:avLst/>
          </a:prstGeom>
          <a:noFill/>
        </p:spPr>
        <p:txBody>
          <a:bodyPr wrap="square" rtlCol="0">
            <a:spAutoFit/>
          </a:bodyPr>
          <a:lstStyle/>
          <a:p>
            <a:pPr algn="ctr"/>
            <a:r>
              <a:rPr lang="en-US" sz="1400" b="1" dirty="0" smtClean="0"/>
              <a:t>James</a:t>
            </a:r>
          </a:p>
          <a:p>
            <a:pPr algn="ctr"/>
            <a:r>
              <a:rPr lang="en-US" sz="1400" b="1" dirty="0" smtClean="0"/>
              <a:t>Willis</a:t>
            </a:r>
            <a:endParaRPr lang="en-US" sz="1400" b="1" dirty="0"/>
          </a:p>
        </p:txBody>
      </p:sp>
      <p:pic>
        <p:nvPicPr>
          <p:cNvPr id="18" name="Picture 17"/>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578053" y="3185303"/>
            <a:ext cx="1078123" cy="1320452"/>
          </a:xfrm>
          <a:prstGeom prst="rect">
            <a:avLst/>
          </a:prstGeom>
          <a:ln>
            <a:noFill/>
          </a:ln>
          <a:effectLst>
            <a:outerShdw blurRad="292100" dist="139700" dir="2700000" algn="tl" rotWithShape="0">
              <a:srgbClr val="333333">
                <a:alpha val="65000"/>
              </a:srgbClr>
            </a:outerShdw>
          </a:effectLst>
        </p:spPr>
      </p:pic>
      <p:sp>
        <p:nvSpPr>
          <p:cNvPr id="20" name="TextBox 19"/>
          <p:cNvSpPr txBox="1"/>
          <p:nvPr/>
        </p:nvSpPr>
        <p:spPr>
          <a:xfrm>
            <a:off x="1624836" y="4555376"/>
            <a:ext cx="1088039" cy="523220"/>
          </a:xfrm>
          <a:prstGeom prst="rect">
            <a:avLst/>
          </a:prstGeom>
          <a:noFill/>
        </p:spPr>
        <p:txBody>
          <a:bodyPr wrap="square" rtlCol="0">
            <a:spAutoFit/>
          </a:bodyPr>
          <a:lstStyle/>
          <a:p>
            <a:pPr algn="ctr"/>
            <a:r>
              <a:rPr lang="en-US" sz="1400" b="1" dirty="0" smtClean="0"/>
              <a:t>Nate </a:t>
            </a:r>
          </a:p>
          <a:p>
            <a:pPr algn="ctr"/>
            <a:r>
              <a:rPr lang="en-US" sz="1400" b="1" dirty="0" smtClean="0"/>
              <a:t>Otto</a:t>
            </a:r>
            <a:endParaRPr lang="en-US" sz="1400" b="1" dirty="0"/>
          </a:p>
        </p:txBody>
      </p:sp>
      <p:pic>
        <p:nvPicPr>
          <p:cNvPr id="25" name="Picture 24"/>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256521" y="3190638"/>
            <a:ext cx="1023354" cy="1311342"/>
          </a:xfrm>
          <a:prstGeom prst="rect">
            <a:avLst/>
          </a:prstGeom>
          <a:ln>
            <a:noFill/>
          </a:ln>
          <a:effectLst>
            <a:outerShdw blurRad="292100" dist="139700" dir="2700000" algn="tl" rotWithShape="0">
              <a:srgbClr val="333333">
                <a:alpha val="65000"/>
              </a:srgbClr>
            </a:outerShdw>
          </a:effectLst>
        </p:spPr>
      </p:pic>
      <p:sp>
        <p:nvSpPr>
          <p:cNvPr id="26" name="TextBox 25"/>
          <p:cNvSpPr txBox="1"/>
          <p:nvPr/>
        </p:nvSpPr>
        <p:spPr>
          <a:xfrm>
            <a:off x="3182117" y="4596563"/>
            <a:ext cx="1088039" cy="523220"/>
          </a:xfrm>
          <a:prstGeom prst="rect">
            <a:avLst/>
          </a:prstGeom>
          <a:noFill/>
        </p:spPr>
        <p:txBody>
          <a:bodyPr wrap="square" rtlCol="0">
            <a:spAutoFit/>
          </a:bodyPr>
          <a:lstStyle/>
          <a:p>
            <a:pPr algn="ctr"/>
            <a:r>
              <a:rPr lang="en-US" sz="1400" b="1" dirty="0" smtClean="0"/>
              <a:t>Christine</a:t>
            </a:r>
          </a:p>
          <a:p>
            <a:pPr algn="ctr"/>
            <a:r>
              <a:rPr lang="en-US" sz="1400" b="1" dirty="0" smtClean="0"/>
              <a:t>Chow</a:t>
            </a:r>
            <a:endParaRPr lang="en-US" sz="1400" b="1" dirty="0"/>
          </a:p>
        </p:txBody>
      </p:sp>
      <p:pic>
        <p:nvPicPr>
          <p:cNvPr id="27" name="Picture 26"/>
          <p:cNvPicPr>
            <a:picLocks noChangeAspect="1"/>
          </p:cNvPicPr>
          <p:nvPr/>
        </p:nvPicPr>
        <p:blipFill>
          <a:blip r:embed="rId12" cstate="email">
            <a:lum bright="2000"/>
            <a:extLst>
              <a:ext uri="{28A0092B-C50C-407E-A947-70E740481C1C}">
                <a14:useLocalDpi xmlns:a14="http://schemas.microsoft.com/office/drawing/2010/main"/>
              </a:ext>
            </a:extLst>
          </a:blip>
          <a:stretch>
            <a:fillRect/>
          </a:stretch>
        </p:blipFill>
        <p:spPr>
          <a:xfrm>
            <a:off x="4759482" y="3171500"/>
            <a:ext cx="1214722" cy="1343180"/>
          </a:xfrm>
          <a:prstGeom prst="rect">
            <a:avLst/>
          </a:prstGeom>
          <a:ln>
            <a:noFill/>
          </a:ln>
          <a:effectLst>
            <a:outerShdw blurRad="292100" dist="139700" dir="2700000" algn="tl" rotWithShape="0">
              <a:srgbClr val="333333">
                <a:alpha val="65000"/>
              </a:srgbClr>
            </a:outerShdw>
          </a:effectLst>
        </p:spPr>
      </p:pic>
      <p:sp>
        <p:nvSpPr>
          <p:cNvPr id="28" name="TextBox 27"/>
          <p:cNvSpPr txBox="1"/>
          <p:nvPr/>
        </p:nvSpPr>
        <p:spPr>
          <a:xfrm>
            <a:off x="4826837" y="4596563"/>
            <a:ext cx="1088039" cy="523220"/>
          </a:xfrm>
          <a:prstGeom prst="rect">
            <a:avLst/>
          </a:prstGeom>
          <a:noFill/>
        </p:spPr>
        <p:txBody>
          <a:bodyPr wrap="square" rtlCol="0">
            <a:spAutoFit/>
          </a:bodyPr>
          <a:lstStyle/>
          <a:p>
            <a:pPr algn="ctr"/>
            <a:r>
              <a:rPr lang="en-US" sz="1400" b="1" dirty="0" smtClean="0"/>
              <a:t>Joshua</a:t>
            </a:r>
          </a:p>
          <a:p>
            <a:pPr algn="ctr"/>
            <a:r>
              <a:rPr lang="en-US" sz="1400" b="1" dirty="0" smtClean="0"/>
              <a:t>Quick</a:t>
            </a:r>
            <a:endParaRPr lang="en-US" sz="1400" b="1" dirty="0"/>
          </a:p>
        </p:txBody>
      </p:sp>
      <p:pic>
        <p:nvPicPr>
          <p:cNvPr id="29" name="Picture 2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322963" y="3135250"/>
            <a:ext cx="874228" cy="1311342"/>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a:off x="6237717" y="4551945"/>
            <a:ext cx="1088039" cy="523220"/>
          </a:xfrm>
          <a:prstGeom prst="rect">
            <a:avLst/>
          </a:prstGeom>
          <a:noFill/>
        </p:spPr>
        <p:txBody>
          <a:bodyPr wrap="square" rtlCol="0">
            <a:spAutoFit/>
          </a:bodyPr>
          <a:lstStyle/>
          <a:p>
            <a:pPr algn="ctr"/>
            <a:r>
              <a:rPr lang="en-US" sz="1400" b="1" dirty="0" smtClean="0"/>
              <a:t>Cindy Cogswell</a:t>
            </a:r>
          </a:p>
        </p:txBody>
      </p:sp>
    </p:spTree>
    <p:extLst>
      <p:ext uri="{BB962C8B-B14F-4D97-AF65-F5344CB8AC3E}">
        <p14:creationId xmlns:p14="http://schemas.microsoft.com/office/powerpoint/2010/main" val="3881142379"/>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p:nvPr/>
        </p:nvPicPr>
        <p:blipFill>
          <a:blip r:embed="rId3">
            <a:extLst>
              <a:ext uri="{28A0092B-C50C-407E-A947-70E740481C1C}">
                <a14:useLocalDpi xmlns:a14="http://schemas.microsoft.com/office/drawing/2010/main" val="0"/>
              </a:ext>
            </a:extLst>
          </a:blip>
          <a:stretch>
            <a:fillRect/>
          </a:stretch>
        </p:blipFill>
        <p:spPr>
          <a:xfrm>
            <a:off x="381000" y="228601"/>
            <a:ext cx="8610600" cy="6477000"/>
          </a:xfrm>
          <a:prstGeom prst="rect">
            <a:avLst/>
          </a:prstGeom>
        </p:spPr>
      </p:pic>
    </p:spTree>
    <p:extLst>
      <p:ext uri="{BB962C8B-B14F-4D97-AF65-F5344CB8AC3E}">
        <p14:creationId xmlns:p14="http://schemas.microsoft.com/office/powerpoint/2010/main" val="1656258753"/>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4289474" y="3320923"/>
          <a:ext cx="3581400" cy="335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838200" y="3505200"/>
          <a:ext cx="3657600" cy="3352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nvPr>
        </p:nvGraphicFramePr>
        <p:xfrm>
          <a:off x="4343400" y="15240"/>
          <a:ext cx="3429000" cy="34137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nvPr>
        </p:nvGraphicFramePr>
        <p:xfrm>
          <a:off x="685800" y="228601"/>
          <a:ext cx="3657600" cy="320040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7162800" y="6239022"/>
            <a:ext cx="2286000" cy="461665"/>
          </a:xfrm>
          <a:prstGeom prst="rect">
            <a:avLst/>
          </a:prstGeom>
          <a:noFill/>
        </p:spPr>
        <p:txBody>
          <a:bodyPr wrap="square" rtlCol="0">
            <a:spAutoFit/>
          </a:bodyPr>
          <a:lstStyle/>
          <a:p>
            <a:r>
              <a:rPr lang="en-US" sz="2400" b="1" dirty="0" smtClean="0"/>
              <a:t>Accreditation</a:t>
            </a:r>
            <a:endParaRPr lang="en-US" sz="2400" b="1" dirty="0"/>
          </a:p>
        </p:txBody>
      </p:sp>
      <p:sp>
        <p:nvSpPr>
          <p:cNvPr id="11" name="TextBox 10"/>
          <p:cNvSpPr txBox="1"/>
          <p:nvPr/>
        </p:nvSpPr>
        <p:spPr>
          <a:xfrm>
            <a:off x="228600" y="6172200"/>
            <a:ext cx="2286000" cy="461665"/>
          </a:xfrm>
          <a:prstGeom prst="rect">
            <a:avLst/>
          </a:prstGeom>
          <a:noFill/>
        </p:spPr>
        <p:txBody>
          <a:bodyPr wrap="square" rtlCol="0">
            <a:spAutoFit/>
          </a:bodyPr>
          <a:lstStyle/>
          <a:p>
            <a:r>
              <a:rPr lang="en-US" sz="2400" b="1" dirty="0" smtClean="0"/>
              <a:t>Setting</a:t>
            </a:r>
            <a:endParaRPr lang="en-US" sz="2400" b="1" dirty="0"/>
          </a:p>
        </p:txBody>
      </p:sp>
      <p:sp>
        <p:nvSpPr>
          <p:cNvPr id="12" name="TextBox 11"/>
          <p:cNvSpPr txBox="1"/>
          <p:nvPr/>
        </p:nvSpPr>
        <p:spPr>
          <a:xfrm>
            <a:off x="7162800" y="152400"/>
            <a:ext cx="2286000" cy="461665"/>
          </a:xfrm>
          <a:prstGeom prst="rect">
            <a:avLst/>
          </a:prstGeom>
          <a:noFill/>
        </p:spPr>
        <p:txBody>
          <a:bodyPr wrap="square" rtlCol="0">
            <a:spAutoFit/>
          </a:bodyPr>
          <a:lstStyle/>
          <a:p>
            <a:pPr algn="ctr"/>
            <a:r>
              <a:rPr lang="en-US" sz="2400" b="1" dirty="0" smtClean="0"/>
              <a:t>Standards</a:t>
            </a:r>
            <a:endParaRPr lang="en-US" sz="2400" b="1" dirty="0"/>
          </a:p>
        </p:txBody>
      </p:sp>
      <p:sp>
        <p:nvSpPr>
          <p:cNvPr id="13" name="TextBox 12"/>
          <p:cNvSpPr txBox="1"/>
          <p:nvPr/>
        </p:nvSpPr>
        <p:spPr>
          <a:xfrm>
            <a:off x="-381000" y="131298"/>
            <a:ext cx="2286000" cy="461665"/>
          </a:xfrm>
          <a:prstGeom prst="rect">
            <a:avLst/>
          </a:prstGeom>
          <a:noFill/>
        </p:spPr>
        <p:txBody>
          <a:bodyPr wrap="square" rtlCol="0">
            <a:spAutoFit/>
          </a:bodyPr>
          <a:lstStyle/>
          <a:p>
            <a:pPr algn="ctr"/>
            <a:r>
              <a:rPr lang="en-US" sz="2400" b="1" dirty="0" smtClean="0"/>
              <a:t>Earners</a:t>
            </a:r>
            <a:endParaRPr lang="en-US" sz="2400" b="1" dirty="0"/>
          </a:p>
        </p:txBody>
      </p:sp>
    </p:spTree>
    <p:extLst>
      <p:ext uri="{BB962C8B-B14F-4D97-AF65-F5344CB8AC3E}">
        <p14:creationId xmlns:p14="http://schemas.microsoft.com/office/powerpoint/2010/main" val="389626165"/>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lumMod val="50000"/>
                  </a:schemeClr>
                </a:solidFill>
              </a:rPr>
              <a:t>Capturing “Practical Wisdom”</a:t>
            </a:r>
            <a:endParaRPr lang="en-US" b="1" dirty="0">
              <a:solidFill>
                <a:schemeClr val="bg1">
                  <a:lumMod val="50000"/>
                </a:schemeClr>
              </a:solidFill>
            </a:endParaRPr>
          </a:p>
        </p:txBody>
      </p:sp>
      <p:pic>
        <p:nvPicPr>
          <p:cNvPr id="1026" name="Picture 2" descr="http://www.rudi.net/files/paper/illustrations/4032-l.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00400" y="2819400"/>
            <a:ext cx="1668378" cy="19812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aristotl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62000" y="1295400"/>
            <a:ext cx="1408669" cy="193692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ontent Placeholder 4"/>
          <p:cNvSpPr>
            <a:spLocks noGrp="1"/>
          </p:cNvSpPr>
          <p:nvPr>
            <p:ph idx="1"/>
          </p:nvPr>
        </p:nvSpPr>
        <p:spPr>
          <a:xfrm>
            <a:off x="5043230" y="1660525"/>
            <a:ext cx="4038600" cy="4876800"/>
          </a:xfrm>
        </p:spPr>
        <p:txBody>
          <a:bodyPr>
            <a:normAutofit fontScale="92500" lnSpcReduction="20000"/>
          </a:bodyPr>
          <a:lstStyle/>
          <a:p>
            <a:r>
              <a:rPr lang="en-US" dirty="0" smtClean="0"/>
              <a:t>Aristotle’s </a:t>
            </a:r>
            <a:r>
              <a:rPr lang="en-US" i="1" dirty="0" err="1" smtClean="0"/>
              <a:t>Phronesis</a:t>
            </a:r>
            <a:endParaRPr lang="en-US" i="1" dirty="0" smtClean="0"/>
          </a:p>
          <a:p>
            <a:pPr lvl="1"/>
            <a:r>
              <a:rPr lang="en-US" dirty="0" smtClean="0"/>
              <a:t>Contextual and value-laden</a:t>
            </a:r>
          </a:p>
          <a:p>
            <a:pPr lvl="1"/>
            <a:endParaRPr lang="en-US" dirty="0"/>
          </a:p>
          <a:p>
            <a:r>
              <a:rPr lang="en-US" dirty="0" smtClean="0"/>
              <a:t>Bent </a:t>
            </a:r>
            <a:r>
              <a:rPr lang="en-US" dirty="0" err="1" smtClean="0"/>
              <a:t>Flyvbjerg</a:t>
            </a:r>
            <a:r>
              <a:rPr lang="en-US" dirty="0" smtClean="0"/>
              <a:t> (2001)</a:t>
            </a:r>
          </a:p>
          <a:p>
            <a:pPr lvl="1"/>
            <a:r>
              <a:rPr lang="en-US" i="1" dirty="0" err="1" smtClean="0"/>
              <a:t>Phronetic</a:t>
            </a:r>
            <a:r>
              <a:rPr lang="en-US" i="1" dirty="0" smtClean="0"/>
              <a:t> narratives</a:t>
            </a:r>
          </a:p>
          <a:p>
            <a:pPr lvl="1"/>
            <a:endParaRPr lang="en-US" dirty="0"/>
          </a:p>
          <a:p>
            <a:endParaRPr lang="en-US" dirty="0" smtClean="0"/>
          </a:p>
          <a:p>
            <a:r>
              <a:rPr lang="en-US" dirty="0" smtClean="0"/>
              <a:t>Rich Halverson (2004)</a:t>
            </a:r>
          </a:p>
          <a:p>
            <a:pPr lvl="1"/>
            <a:r>
              <a:rPr lang="en-US" i="1" dirty="0" smtClean="0"/>
              <a:t>Artifact-based </a:t>
            </a:r>
            <a:r>
              <a:rPr lang="en-US" i="1" dirty="0" err="1" smtClean="0"/>
              <a:t>phronetic</a:t>
            </a:r>
            <a:r>
              <a:rPr lang="en-US" i="1" dirty="0" smtClean="0"/>
              <a:t> narratives</a:t>
            </a:r>
            <a:endParaRPr lang="en-US" i="1" dirty="0"/>
          </a:p>
        </p:txBody>
      </p:sp>
      <p:pic>
        <p:nvPicPr>
          <p:cNvPr id="1032" name="Picture 8" descr="https://sites.google.com/site/uwwplayfullearningsummit/_/rsrc/1378003017569/richard-halverson/Halverson_Richard_hs09_5467.jpg?height=400&amp;width=26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62000" y="4074789"/>
            <a:ext cx="1501073" cy="22842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5076951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131&quot;&gt;&lt;property id=&quot;20148&quot; value=&quot;5&quot;/&gt;&lt;property id=&quot;20300&quot; value=&quot;Slide 7&quot;/&gt;&lt;property id=&quot;20307&quot; value=&quot;265&quot;/&gt;&lt;/object&gt;&lt;object type=&quot;3&quot; unique_id=&quot;10132&quot;&gt;&lt;property id=&quot;20148&quot; value=&quot;5&quot;/&gt;&lt;property id=&quot;20300&quot; value=&quot;Slide 8 - &amp;quot;PDE Design Principles&amp;quot;&quot;/&gt;&lt;property id=&quot;20307&quot; value=&quot;266&quot;/&gt;&lt;/object&gt;&lt;object type=&quot;3&quot; unique_id=&quot;10133&quot;&gt;&lt;property id=&quot;20148&quot; value=&quot;5&quot;/&gt;&lt;property id=&quot;20300&quot; value=&quot;Slide 9 - &amp;quot;Participatory Learning and Assessment DESIGN PRINCIPLES&amp;quot;&quot;/&gt;&lt;property id=&quot;20307&quot; value=&quot;267&quot;/&gt;&lt;/object&gt;&lt;object type=&quot;3&quot; unique_id=&quot;10136&quot;&gt;&lt;property id=&quot;20148&quot; value=&quot;5&quot;/&gt;&lt;property id=&quot;20300&quot; value=&quot;Slide 48 - &amp;quot;Reward disciplinary engagement&amp;quot;&quot;/&gt;&lt;property id=&quot;20307&quot; value=&quot;272&quot;/&gt;&lt;/object&gt;&lt;object type=&quot;3&quot; unique_id=&quot;10619&quot;&gt;&lt;property id=&quot;20148&quot; value=&quot;5&quot;/&gt;&lt;property id=&quot;20300&quot; value=&quot;Slide 1&quot;/&gt;&lt;property id=&quot;20307&quot; value=&quot;275&quot;/&gt;&lt;/object&gt;&lt;object type=&quot;3&quot; unique_id=&quot;10620&quot;&gt;&lt;property id=&quot;20148&quot; value=&quot;5&quot;/&gt;&lt;property id=&quot;20300&quot; value=&quot;Slide 2&quot;/&gt;&lt;property id=&quot;20307&quot; value=&quot;274&quot;/&gt;&lt;/object&gt;&lt;object type=&quot;3&quot; unique_id=&quot;17770&quot;&gt;&lt;property id=&quot;20148&quot; value=&quot;5&quot;/&gt;&lt;property id=&quot;20300&quot; value=&quot;Slide 6&quot;/&gt;&lt;property id=&quot;20307&quot; value=&quot;287&quot;/&gt;&lt;/object&gt;&lt;object type=&quot;3&quot; unique_id=&quot;17809&quot;&gt;&lt;property id=&quot;20148&quot; value=&quot;5&quot;/&gt;&lt;property id=&quot;20300&quot; value=&quot;Slide 60 - &amp;quot;Grade artifacts through reflections&amp;quot;&quot;/&gt;&lt;property id=&quot;20307&quot; value=&quot;331&quot;/&gt;&lt;/object&gt;&lt;object type=&quot;3&quot; unique_id=&quot;17812&quot;&gt;&lt;property id=&quot;20148&quot; value=&quot;5&quot;/&gt;&lt;property id=&quot;20300&quot; value=&quot;Slide 73 - &amp;quot;Assess understanding prudently&amp;quot;&quot;/&gt;&lt;property id=&quot;20307&quot; value=&quot;336&quot;/&gt;&lt;/object&gt;&lt;object type=&quot;3&quot; unique_id=&quot;17813&quot;&gt;&lt;property id=&quot;20148&quot; value=&quot;5&quot;/&gt;&lt;property id=&quot;20300&quot; value=&quot;Slide 77 - &amp;quot;Measure achievement discreetly &amp;quot;&quot;/&gt;&lt;property id=&quot;20307&quot; value=&quot;338&quot;/&gt;&lt;/object&gt;&lt;object type=&quot;3&quot; unique_id=&quot;34370&quot;&gt;&lt;property id=&quot;20148&quot; value=&quot;5&quot;/&gt;&lt;property id=&quot;20300&quot; value=&quot;Slide 44&quot;/&gt;&lt;property id=&quot;20307&quot; value=&quot;413&quot;/&gt;&lt;/object&gt;&lt;object type=&quot;3&quot; unique_id=&quot;34378&quot;&gt;&lt;property id=&quot;20148&quot; value=&quot;5&quot;/&gt;&lt;property id=&quot;20300&quot; value=&quot;Slide 74&quot;/&gt;&lt;property id=&quot;20307&quot; value=&quot;421&quot;/&gt;&lt;/object&gt;&lt;object type=&quot;3&quot; unique_id=&quot;37019&quot;&gt;&lt;property id=&quot;20148&quot; value=&quot;5&quot;/&gt;&lt;property id=&quot;20300&quot; value=&quot;Slide 4&quot;/&gt;&lt;property id=&quot;20307&quot; value=&quot;426&quot;/&gt;&lt;/object&gt;&lt;object type=&quot;3&quot; unique_id=&quot;37020&quot;&gt;&lt;property id=&quot;20148&quot; value=&quot;5&quot;/&gt;&lt;property id=&quot;20300&quot; value=&quot;Slide 5&quot;/&gt;&lt;property id=&quot;20307&quot; value=&quot;427&quot;/&gt;&lt;/object&gt;&lt;object type=&quot;3&quot; unique_id=&quot;37021&quot;&gt;&lt;property id=&quot;20148&quot; value=&quot;5&quot;/&gt;&lt;property id=&quot;20300&quot; value=&quot;Slide 23&quot;/&gt;&lt;property id=&quot;20307&quot; value=&quot;425&quot;/&gt;&lt;/object&gt;&lt;object type=&quot;3&quot; unique_id=&quot;37022&quot;&gt;&lt;property id=&quot;20148&quot; value=&quot;5&quot;/&gt;&lt;property id=&quot;20300&quot; value=&quot;Slide 39&quot;/&gt;&lt;property id=&quot;20307&quot; value=&quot;430&quot;/&gt;&lt;/object&gt;&lt;object type=&quot;3&quot; unique_id=&quot;37023&quot;&gt;&lt;property id=&quot;20148&quot; value=&quot;5&quot;/&gt;&lt;property id=&quot;20300&quot; value=&quot;Slide 40&quot;/&gt;&lt;property id=&quot;20307&quot; value=&quot;431&quot;/&gt;&lt;/object&gt;&lt;object type=&quot;3&quot; unique_id=&quot;37026&quot;&gt;&lt;property id=&quot;20148&quot; value=&quot;5&quot;/&gt;&lt;property id=&quot;20300&quot; value=&quot;Slide 46&quot;/&gt;&lt;property id=&quot;20307&quot; value=&quot;434&quot;/&gt;&lt;/object&gt;&lt;object type=&quot;3&quot; unique_id=&quot;37027&quot;&gt;&lt;property id=&quot;20148&quot; value=&quot;5&quot;/&gt;&lt;property id=&quot;20300&quot; value=&quot;Slide 64&quot;/&gt;&lt;property id=&quot;20307&quot; value=&quot;429&quot;/&gt;&lt;/object&gt;&lt;object type=&quot;3&quot; unique_id=&quot;37030&quot;&gt;&lt;property id=&quot;20148&quot; value=&quot;5&quot;/&gt;&lt;property id=&quot;20300&quot; value=&quot;Slide 58&quot;/&gt;&lt;property id=&quot;20307&quot; value=&quot;435&quot;/&gt;&lt;/object&gt;&lt;object type=&quot;3&quot; unique_id=&quot;37032&quot;&gt;&lt;property id=&quot;20148&quot; value=&quot;5&quot;/&gt;&lt;property id=&quot;20300&quot; value=&quot;Slide 66&quot;/&gt;&lt;property id=&quot;20307&quot; value=&quot;437&quot;/&gt;&lt;/object&gt;&lt;object type=&quot;3&quot; unique_id=&quot;37033&quot;&gt;&lt;property id=&quot;20148&quot; value=&quot;5&quot;/&gt;&lt;property id=&quot;20300&quot; value=&quot;Slide 68&quot;/&gt;&lt;property id=&quot;20307&quot; value=&quot;438&quot;/&gt;&lt;/object&gt;&lt;object type=&quot;3&quot; unique_id=&quot;37035&quot;&gt;&lt;property id=&quot;20148&quot; value=&quot;5&quot;/&gt;&lt;property id=&quot;20300&quot; value=&quot;Slide 69&quot;/&gt;&lt;property id=&quot;20307&quot; value=&quot;440&quot;/&gt;&lt;/object&gt;&lt;object type=&quot;3&quot; unique_id=&quot;37036&quot;&gt;&lt;property id=&quot;20148&quot; value=&quot;5&quot;/&gt;&lt;property id=&quot;20300&quot; value=&quot;Slide 70&quot;/&gt;&lt;property id=&quot;20307&quot; value=&quot;441&quot;/&gt;&lt;/object&gt;&lt;object type=&quot;3&quot; unique_id=&quot;37037&quot;&gt;&lt;property id=&quot;20148&quot; value=&quot;5&quot;/&gt;&lt;property id=&quot;20300&quot; value=&quot;Slide 71&quot;/&gt;&lt;property id=&quot;20307&quot; value=&quot;442&quot;/&gt;&lt;/object&gt;&lt;object type=&quot;3&quot; unique_id=&quot;37041&quot;&gt;&lt;property id=&quot;20148&quot; value=&quot;5&quot;/&gt;&lt;property id=&quot;20300&quot; value=&quot;Slide 75&quot;/&gt;&lt;property id=&quot;20307&quot; value=&quot;446&quot;/&gt;&lt;/object&gt;&lt;object type=&quot;3&quot; unique_id=&quot;37042&quot;&gt;&lt;property id=&quot;20148&quot; value=&quot;5&quot;/&gt;&lt;property id=&quot;20300&quot; value=&quot;Slide 98 - &amp;quot;Post Script from Courtney&amp;quot;&quot;/&gt;&lt;property id=&quot;20307&quot; value=&quot;447&quot;/&gt;&lt;/object&gt;&lt;object type=&quot;3&quot; unique_id=&quot;37440&quot;&gt;&lt;property id=&quot;20148&quot; value=&quot;5&quot;/&gt;&lt;property id=&quot;20300&quot; value=&quot;Slide 41&quot;/&gt;&lt;property id=&quot;20307&quot; value=&quot;450&quot;/&gt;&lt;/object&gt;&lt;object type=&quot;3&quot; unique_id=&quot;37441&quot;&gt;&lt;property id=&quot;20148&quot; value=&quot;5&quot;/&gt;&lt;property id=&quot;20300&quot; value=&quot;Slide 42&quot;/&gt;&lt;property id=&quot;20307&quot; value=&quot;452&quot;/&gt;&lt;/object&gt;&lt;object type=&quot;3&quot; unique_id=&quot;37442&quot;&gt;&lt;property id=&quot;20148&quot; value=&quot;5&quot;/&gt;&lt;property id=&quot;20300&quot; value=&quot;Slide 43&quot;/&gt;&lt;property id=&quot;20307&quot; value=&quot;453&quot;/&gt;&lt;/object&gt;&lt;object type=&quot;3&quot; unique_id=&quot;38068&quot;&gt;&lt;property id=&quot;20148&quot; value=&quot;5&quot;/&gt;&lt;property id=&quot;20300&quot; value=&quot;Slide 10&quot;/&gt;&lt;property id=&quot;20307&quot; value=&quot;464&quot;/&gt;&lt;/object&gt;&lt;object type=&quot;3&quot; unique_id=&quot;38069&quot;&gt;&lt;property id=&quot;20148&quot; value=&quot;5&quot;/&gt;&lt;property id=&quot;20300&quot; value=&quot;Slide 45&quot;/&gt;&lt;property id=&quot;20307&quot; value=&quot;454&quot;/&gt;&lt;/object&gt;&lt;object type=&quot;3&quot; unique_id=&quot;38070&quot;&gt;&lt;property id=&quot;20148&quot; value=&quot;5&quot;/&gt;&lt;property id=&quot;20300&quot; value=&quot;Slide 47&quot;/&gt;&lt;property id=&quot;20307&quot; value=&quot;455&quot;/&gt;&lt;/object&gt;&lt;object type=&quot;3&quot; unique_id=&quot;38071&quot;&gt;&lt;property id=&quot;20148&quot; value=&quot;5&quot;/&gt;&lt;property id=&quot;20300&quot; value=&quot;Slide 57&quot;/&gt;&lt;property id=&quot;20307&quot; value=&quot;456&quot;/&gt;&lt;/object&gt;&lt;object type=&quot;3&quot; unique_id=&quot;38072&quot;&gt;&lt;property id=&quot;20148&quot; value=&quot;5&quot;/&gt;&lt;property id=&quot;20300&quot; value=&quot;Slide 59&quot;/&gt;&lt;property id=&quot;20307&quot; value=&quot;462&quot;/&gt;&lt;/object&gt;&lt;object type=&quot;3&quot; unique_id=&quot;38073&quot;&gt;&lt;property id=&quot;20148&quot; value=&quot;5&quot;/&gt;&lt;property id=&quot;20300&quot; value=&quot;Slide 65&quot;/&gt;&lt;property id=&quot;20307&quot; value=&quot;458&quot;/&gt;&lt;/object&gt;&lt;object type=&quot;3&quot; unique_id=&quot;38074&quot;&gt;&lt;property id=&quot;20148&quot; value=&quot;5&quot;/&gt;&lt;property id=&quot;20300&quot; value=&quot;Slide 67&quot;/&gt;&lt;property id=&quot;20307&quot; value=&quot;459&quot;/&gt;&lt;/object&gt;&lt;object type=&quot;3&quot; unique_id=&quot;38075&quot;&gt;&lt;property id=&quot;20148&quot; value=&quot;5&quot;/&gt;&lt;property id=&quot;20300&quot; value=&quot;Slide 72&quot;/&gt;&lt;property id=&quot;20307&quot; value=&quot;461&quot;/&gt;&lt;/object&gt;&lt;object type=&quot;3&quot; unique_id=&quot;48635&quot;&gt;&lt;property id=&quot;20148&quot; value=&quot;5&quot;/&gt;&lt;property id=&quot;20300&quot; value=&quot;Slide 3&quot;/&gt;&lt;property id=&quot;20307&quot; value=&quot;465&quot;/&gt;&lt;/object&gt;&lt;object type=&quot;3&quot; unique_id=&quot;48636&quot;&gt;&lt;property id=&quot;20148&quot; value=&quot;5&quot;/&gt;&lt;property id=&quot;20300&quot; value=&quot;Slide 24&quot;/&gt;&lt;property id=&quot;20307&quot; value=&quot;466&quot;/&gt;&lt;/object&gt;&lt;object type=&quot;3&quot; unique_id=&quot;48637&quot;&gt;&lt;property id=&quot;20148&quot; value=&quot;5&quot;/&gt;&lt;property id=&quot;20300&quot; value=&quot;Slide 26&quot;/&gt;&lt;property id=&quot;20307&quot; value=&quot;469&quot;/&gt;&lt;/object&gt;&lt;object type=&quot;3&quot; unique_id=&quot;48638&quot;&gt;&lt;property id=&quot;20148&quot; value=&quot;5&quot;/&gt;&lt;property id=&quot;20300&quot; value=&quot;Slide 27&quot;/&gt;&lt;property id=&quot;20307&quot; value=&quot;470&quot;/&gt;&lt;/object&gt;&lt;object type=&quot;3&quot; unique_id=&quot;48639&quot;&gt;&lt;property id=&quot;20148&quot; value=&quot;5&quot;/&gt;&lt;property id=&quot;20300&quot; value=&quot;Slide 28&quot;/&gt;&lt;property id=&quot;20307&quot; value=&quot;471&quot;/&gt;&lt;/object&gt;&lt;object type=&quot;3&quot; unique_id=&quot;48642&quot;&gt;&lt;property id=&quot;20148&quot; value=&quot;5&quot;/&gt;&lt;property id=&quot;20300&quot; value=&quot;Slide 29 - &amp;quot;Let contexts give meaning to knowledge tools&amp;quot;&quot;/&gt;&lt;property id=&quot;20307&quot; value=&quot;472&quot;/&gt;&lt;/object&gt;&lt;object type=&quot;3&quot; unique_id=&quot;48659&quot;&gt;&lt;property id=&quot;20148&quot; value=&quot;5&quot;/&gt;&lt;property id=&quot;20300&quot; value=&quot;Slide 76&quot;/&gt;&lt;property id=&quot;20307&quot; value=&quot;491&quot;/&gt;&lt;/object&gt;&lt;object type=&quot;3&quot; unique_id=&quot;52324&quot;&gt;&lt;property id=&quot;20148&quot; value=&quot;5&quot;/&gt;&lt;property id=&quot;20300&quot; value=&quot;Slide 12 - &amp;quot;The BOOC Team&amp;quot;&quot;/&gt;&lt;property id=&quot;20307&quot; value=&quot;523&quot;/&gt;&lt;/object&gt;&lt;object type=&quot;3&quot; unique_id=&quot;52325&quot;&gt;&lt;property id=&quot;20148&quot; value=&quot;5&quot;/&gt;&lt;property id=&quot;20300&quot; value=&quot;Slide 13&quot;/&gt;&lt;property id=&quot;20307&quot; value=&quot;504&quot;/&gt;&lt;/object&gt;&lt;object type=&quot;3&quot; unique_id=&quot;52326&quot;&gt;&lt;property id=&quot;20148&quot; value=&quot;5&quot;/&gt;&lt;property id=&quot;20300&quot; value=&quot;Slide 19&quot;/&gt;&lt;property id=&quot;20307&quot; value=&quot;505&quot;/&gt;&lt;/object&gt;&lt;object type=&quot;3&quot; unique_id=&quot;52327&quot;&gt;&lt;property id=&quot;20148&quot; value=&quot;5&quot;/&gt;&lt;property id=&quot;20300&quot; value=&quot;Slide 20&quot;/&gt;&lt;property id=&quot;20307&quot; value=&quot;506&quot;/&gt;&lt;/object&gt;&lt;object type=&quot;3&quot; unique_id=&quot;52328&quot;&gt;&lt;property id=&quot;20148&quot; value=&quot;5&quot;/&gt;&lt;property id=&quot;20300&quot; value=&quot;Slide 16&quot;/&gt;&lt;property id=&quot;20307&quot; value=&quot;507&quot;/&gt;&lt;/object&gt;&lt;object type=&quot;3&quot; unique_id=&quot;52329&quot;&gt;&lt;property id=&quot;20148&quot; value=&quot;5&quot;/&gt;&lt;property id=&quot;20300&quot; value=&quot;Slide 21&quot;/&gt;&lt;property id=&quot;20307&quot; value=&quot;508&quot;/&gt;&lt;/object&gt;&lt;object type=&quot;3&quot; unique_id=&quot;52330&quot;&gt;&lt;property id=&quot;20148&quot; value=&quot;5&quot;/&gt;&lt;property id=&quot;20300&quot; value=&quot;Slide 22 - &amp;quot;Team IUHS  2013-2014&amp;quot;&quot;/&gt;&lt;property id=&quot;20307&quot; value=&quot;525&quot;/&gt;&lt;/object&gt;&lt;object type=&quot;3&quot; unique_id=&quot;52331&quot;&gt;&lt;property id=&quot;20148&quot; value=&quot;5&quot;/&gt;&lt;property id=&quot;20300&quot; value=&quot;Slide 25&quot;/&gt;&lt;property id=&quot;20307&quot; value=&quot;494&quot;/&gt;&lt;/object&gt;&lt;object type=&quot;3&quot; unique_id=&quot;52332&quot;&gt;&lt;property id=&quot;20148&quot; value=&quot;5&quot;/&gt;&lt;property id=&quot;20300&quot; value=&quot;Slide 30&quot;/&gt;&lt;property id=&quot;20307&quot; value=&quot;497&quot;/&gt;&lt;/object&gt;&lt;object type=&quot;3&quot; unique_id=&quot;52333&quot;&gt;&lt;property id=&quot;20148&quot; value=&quot;5&quot;/&gt;&lt;property id=&quot;20300&quot; value=&quot;Slide 31&quot;/&gt;&lt;property id=&quot;20307&quot; value=&quot;498&quot;/&gt;&lt;/object&gt;&lt;object type=&quot;3&quot; unique_id=&quot;52334&quot;&gt;&lt;property id=&quot;20148&quot; value=&quot;5&quot;/&gt;&lt;property id=&quot;20300&quot; value=&quot;Slide 32&quot;/&gt;&lt;property id=&quot;20307&quot; value=&quot;499&quot;/&gt;&lt;/object&gt;&lt;object type=&quot;3&quot; unique_id=&quot;52335&quot;&gt;&lt;property id=&quot;20148&quot; value=&quot;5&quot;/&gt;&lt;property id=&quot;20300&quot; value=&quot;Slide 33&quot;/&gt;&lt;property id=&quot;20307&quot; value=&quot;500&quot;/&gt;&lt;/object&gt;&lt;object type=&quot;3&quot; unique_id=&quot;52336&quot;&gt;&lt;property id=&quot;20148&quot; value=&quot;5&quot;/&gt;&lt;property id=&quot;20300&quot; value=&quot;Slide 35&quot;/&gt;&lt;property id=&quot;20307&quot; value=&quot;501&quot;/&gt;&lt;/object&gt;&lt;object type=&quot;3&quot; unique_id=&quot;52337&quot;&gt;&lt;property id=&quot;20148&quot; value=&quot;5&quot;/&gt;&lt;property id=&quot;20300&quot; value=&quot;Slide 37&quot;/&gt;&lt;property id=&quot;20307&quot; value=&quot;502&quot;/&gt;&lt;/object&gt;&lt;object type=&quot;3&quot; unique_id=&quot;52338&quot;&gt;&lt;property id=&quot;20148&quot; value=&quot;5&quot;/&gt;&lt;property id=&quot;20300&quot; value=&quot;Slide 49&quot;/&gt;&lt;property id=&quot;20307&quot; value=&quot;509&quot;/&gt;&lt;/object&gt;&lt;object type=&quot;3&quot; unique_id=&quot;52339&quot;&gt;&lt;property id=&quot;20148&quot; value=&quot;5&quot;/&gt;&lt;property id=&quot;20300&quot; value=&quot;Slide 50&quot;/&gt;&lt;property id=&quot;20307&quot; value=&quot;510&quot;/&gt;&lt;/object&gt;&lt;object type=&quot;3&quot; unique_id=&quot;52340&quot;&gt;&lt;property id=&quot;20148&quot; value=&quot;5&quot;/&gt;&lt;property id=&quot;20300&quot; value=&quot;Slide 51&quot;/&gt;&lt;property id=&quot;20307&quot; value=&quot;511&quot;/&gt;&lt;/object&gt;&lt;object type=&quot;3&quot; unique_id=&quot;52341&quot;&gt;&lt;property id=&quot;20148&quot; value=&quot;5&quot;/&gt;&lt;property id=&quot;20300&quot; value=&quot;Slide 52 - &amp;quot; &amp;quot;&quot;/&gt;&lt;property id=&quot;20307&quot; value=&quot;512&quot;/&gt;&lt;/object&gt;&lt;object type=&quot;3&quot; unique_id=&quot;52342&quot;&gt;&lt;property id=&quot;20148&quot; value=&quot;5&quot;/&gt;&lt;property id=&quot;20300&quot; value=&quot;Slide 53&quot;/&gt;&lt;property id=&quot;20307&quot; value=&quot;513&quot;/&gt;&lt;/object&gt;&lt;object type=&quot;3&quot; unique_id=&quot;52343&quot;&gt;&lt;property id=&quot;20148&quot; value=&quot;5&quot;/&gt;&lt;property id=&quot;20300&quot; value=&quot;Slide 54&quot;/&gt;&lt;property id=&quot;20307&quot; value=&quot;514&quot;/&gt;&lt;/object&gt;&lt;object type=&quot;3&quot; unique_id=&quot;52344&quot;&gt;&lt;property id=&quot;20148&quot; value=&quot;5&quot;/&gt;&lt;property id=&quot;20300&quot; value=&quot;Slide 55&quot;/&gt;&lt;property id=&quot;20307&quot; value=&quot;515&quot;/&gt;&lt;/object&gt;&lt;object type=&quot;3&quot; unique_id=&quot;52345&quot;&gt;&lt;property id=&quot;20148&quot; value=&quot;5&quot;/&gt;&lt;property id=&quot;20300&quot; value=&quot;Slide 56&quot;/&gt;&lt;property id=&quot;20307&quot; value=&quot;516&quot;/&gt;&lt;/object&gt;&lt;object type=&quot;3&quot; unique_id=&quot;52346&quot;&gt;&lt;property id=&quot;20148&quot; value=&quot;5&quot;/&gt;&lt;property id=&quot;20300&quot; value=&quot;Slide 61&quot;/&gt;&lt;property id=&quot;20307&quot; value=&quot;517&quot;/&gt;&lt;/object&gt;&lt;object type=&quot;3&quot; unique_id=&quot;52347&quot;&gt;&lt;property id=&quot;20148&quot; value=&quot;5&quot;/&gt;&lt;property id=&quot;20300&quot; value=&quot;Slide 62&quot;/&gt;&lt;property id=&quot;20307&quot; value=&quot;518&quot;/&gt;&lt;/object&gt;&lt;object type=&quot;3&quot; unique_id=&quot;52348&quot;&gt;&lt;property id=&quot;20148&quot; value=&quot;5&quot;/&gt;&lt;property id=&quot;20300&quot; value=&quot;Slide 63&quot;/&gt;&lt;property id=&quot;20307&quot; value=&quot;519&quot;/&gt;&lt;/object&gt;&lt;object type=&quot;3&quot; unique_id=&quot;52349&quot;&gt;&lt;property id=&quot;20148&quot; value=&quot;5&quot;/&gt;&lt;property id=&quot;20300&quot; value=&quot;Slide 89&quot;/&gt;&lt;property id=&quot;20307&quot; value=&quot;520&quot;/&gt;&lt;/object&gt;&lt;object type=&quot;3&quot; unique_id=&quot;52350&quot;&gt;&lt;property id=&quot;20148&quot; value=&quot;5&quot;/&gt;&lt;property id=&quot;20300&quot; value=&quot;Slide 90&quot;/&gt;&lt;property id=&quot;20307&quot; value=&quot;521&quot;/&gt;&lt;/object&gt;&lt;object type=&quot;3&quot; unique_id=&quot;52351&quot;&gt;&lt;property id=&quot;20148&quot; value=&quot;5&quot;/&gt;&lt;property id=&quot;20300&quot; value=&quot;Slide 91&quot;/&gt;&lt;property id=&quot;20307&quot; value=&quot;522&quot;/&gt;&lt;/object&gt;&lt;object type=&quot;3&quot; unique_id=&quot;52352&quot;&gt;&lt;property id=&quot;20148&quot; value=&quot;5&quot;/&gt;&lt;property id=&quot;20300&quot; value=&quot;Slide 96&quot;/&gt;&lt;property id=&quot;20307&quot; value=&quot;524&quot;/&gt;&lt;/object&gt;&lt;object type=&quot;3&quot; unique_id=&quot;53471&quot;&gt;&lt;property id=&quot;20148&quot; value=&quot;5&quot;/&gt;&lt;property id=&quot;20300&quot; value=&quot;Slide 88&quot;/&gt;&lt;property id=&quot;20307&quot; value=&quot;528&quot;/&gt;&lt;/object&gt;&lt;object type=&quot;3&quot; unique_id=&quot;53472&quot;&gt;&lt;property id=&quot;20148&quot; value=&quot;5&quot;/&gt;&lt;property id=&quot;20300&quot; value=&quot;Slide 92 - &amp;quot;BOOC New Features Next Steps&amp;quot;&quot;/&gt;&lt;property id=&quot;20307&quot; value=&quot;526&quot;/&gt;&lt;/object&gt;&lt;object type=&quot;3&quot; unique_id=&quot;53473&quot;&gt;&lt;property id=&quot;20148&quot; value=&quot;5&quot;/&gt;&lt;property id=&quot;20300&quot; value=&quot;Slide 93 - &amp;quot;Scaling-Out PLA To New Teachers and Domains&amp;quot;&quot;/&gt;&lt;property id=&quot;20307&quot; value=&quot;530&quot;/&gt;&lt;/object&gt;&lt;object type=&quot;3&quot; unique_id=&quot;53474&quot;&gt;&lt;property id=&quot;20148&quot; value=&quot;5&quot;/&gt;&lt;property id=&quot;20300&quot; value=&quot;Slide 94&quot;/&gt;&lt;property id=&quot;20307&quot; value=&quot;527&quot;/&gt;&lt;/object&gt;&lt;object type=&quot;3&quot; unique_id=&quot;53475&quot;&gt;&lt;property id=&quot;20148&quot; value=&quot;5&quot;/&gt;&lt;property id=&quot;20300&quot; value=&quot;Slide 95 - &amp;quot;Scaling-Out IUHS To New Teachers and Domains&amp;quot;&quot;/&gt;&lt;property id=&quot;20307&quot; value=&quot;531&quot;/&gt;&lt;/object&gt;&lt;object type=&quot;3&quot; unique_id=&quot;54136&quot;&gt;&lt;property id=&quot;20148&quot; value=&quot;5&quot;/&gt;&lt;property id=&quot;20300&quot; value=&quot;Slide 97 - &amp;quot;Scaling-Out IUHS Modifications to Canvas LMS&amp;quot;&quot;/&gt;&lt;property id=&quot;20307&quot; value=&quot;533&quot;/&gt;&lt;/object&gt;&lt;object type=&quot;3&quot; unique_id=&quot;55282&quot;&gt;&lt;property id=&quot;20148&quot; value=&quot;5&quot;/&gt;&lt;property id=&quot;20300&quot; value=&quot;Slide 11&quot;/&gt;&lt;property id=&quot;20307&quot; value=&quot;534&quot;/&gt;&lt;/object&gt;&lt;object type=&quot;3&quot; unique_id=&quot;55283&quot;&gt;&lt;property id=&quot;20148&quot; value=&quot;5&quot;/&gt;&lt;property id=&quot;20300&quot; value=&quot;Slide 78&quot;/&gt;&lt;property id=&quot;20307&quot; value=&quot;538&quot;/&gt;&lt;/object&gt;&lt;object type=&quot;3&quot; unique_id=&quot;55284&quot;&gt;&lt;property id=&quot;20148&quot; value=&quot;5&quot;/&gt;&lt;property id=&quot;20300&quot; value=&quot;Slide 79&quot;/&gt;&lt;property id=&quot;20307&quot; value=&quot;536&quot;/&gt;&lt;/object&gt;&lt;object type=&quot;3&quot; unique_id=&quot;55285&quot;&gt;&lt;property id=&quot;20148&quot; value=&quot;5&quot;/&gt;&lt;property id=&quot;20300&quot; value=&quot;Slide 80&quot;/&gt;&lt;property id=&quot;20307&quot; value=&quot;535&quot;/&gt;&lt;/object&gt;&lt;object type=&quot;3&quot; unique_id=&quot;55286&quot;&gt;&lt;property id=&quot;20148&quot; value=&quot;5&quot;/&gt;&lt;property id=&quot;20300&quot; value=&quot;Slide 81&quot;/&gt;&lt;property id=&quot;20307&quot; value=&quot;540&quot;/&gt;&lt;/object&gt;&lt;object type=&quot;3&quot; unique_id=&quot;55287&quot;&gt;&lt;property id=&quot;20148&quot; value=&quot;5&quot;/&gt;&lt;property id=&quot;20300&quot; value=&quot;Slide 82&quot;/&gt;&lt;property id=&quot;20307&quot; value=&quot;537&quot;/&gt;&lt;/object&gt;&lt;object type=&quot;3&quot; unique_id=&quot;55288&quot;&gt;&lt;property id=&quot;20148&quot; value=&quot;5&quot;/&gt;&lt;property id=&quot;20300&quot; value=&quot;Slide 83&quot;/&gt;&lt;property id=&quot;20307&quot; value=&quot;539&quot;/&gt;&lt;/object&gt;&lt;object type=&quot;3&quot; unique_id=&quot;55289&quot;&gt;&lt;property id=&quot;20148&quot; value=&quot;5&quot;/&gt;&lt;property id=&quot;20300&quot; value=&quot;Slide 84&quot;/&gt;&lt;property id=&quot;20307&quot; value=&quot;541&quot;/&gt;&lt;/object&gt;&lt;object type=&quot;3&quot; unique_id=&quot;55290&quot;&gt;&lt;property id=&quot;20148&quot; value=&quot;5&quot;/&gt;&lt;property id=&quot;20300&quot; value=&quot;Slide 85&quot;/&gt;&lt;property id=&quot;20307&quot; value=&quot;542&quot;/&gt;&lt;/object&gt;&lt;object type=&quot;3&quot; unique_id=&quot;55805&quot;&gt;&lt;property id=&quot;20148&quot; value=&quot;5&quot;/&gt;&lt;property id=&quot;20300&quot; value=&quot;Slide 86 - &amp;quot;Characterization of Comments for Evelyn and Ladonna 2013 &amp;amp; 2014&amp;quot;&quot;/&gt;&lt;property id=&quot;20307&quot; value=&quot;543&quot;/&gt;&lt;/object&gt;&lt;object type=&quot;3&quot; unique_id=&quot;55806&quot;&gt;&lt;property id=&quot;20148&quot; value=&quot;5&quot;/&gt;&lt;property id=&quot;20300&quot; value=&quot;Slide 87 - &amp;quot;Productivity of Comments for Evelyn and Ladonna 2013 &amp;amp; 2014&amp;quot;&quot;/&gt;&lt;property id=&quot;20307&quot; value=&quot;544&quot;/&gt;&lt;/object&gt;&lt;object type=&quot;3&quot; unique_id=&quot;57109&quot;&gt;&lt;property id=&quot;20148&quot; value=&quot;5&quot;/&gt;&lt;property id=&quot;20300&quot; value=&quot;Slide 14&quot;/&gt;&lt;property id=&quot;20307&quot; value=&quot;548&quot;/&gt;&lt;/object&gt;&lt;object type=&quot;3&quot; unique_id=&quot;57110&quot;&gt;&lt;property id=&quot;20148&quot; value=&quot;5&quot;/&gt;&lt;property id=&quot;20300&quot; value=&quot;Slide 15&quot;/&gt;&lt;property id=&quot;20307&quot; value=&quot;550&quot;/&gt;&lt;/object&gt;&lt;object type=&quot;3&quot; unique_id=&quot;57111&quot;&gt;&lt;property id=&quot;20148&quot; value=&quot;5&quot;/&gt;&lt;property id=&quot;20300&quot; value=&quot;Slide 17&quot;/&gt;&lt;property id=&quot;20307&quot; value=&quot;553&quot;/&gt;&lt;/object&gt;&lt;object type=&quot;3&quot; unique_id=&quot;57112&quot;&gt;&lt;property id=&quot;20148&quot; value=&quot;5&quot;/&gt;&lt;property id=&quot;20300&quot; value=&quot;Slide 18&quot;/&gt;&lt;property id=&quot;20307&quot; value=&quot;551&quot;/&gt;&lt;/object&gt;&lt;object type=&quot;3&quot; unique_id=&quot;57113&quot;&gt;&lt;property id=&quot;20148&quot; value=&quot;5&quot;/&gt;&lt;property id=&quot;20300&quot; value=&quot;Slide 34&quot;/&gt;&lt;property id=&quot;20307&quot; value=&quot;547&quot;/&gt;&lt;/object&gt;&lt;object type=&quot;3&quot; unique_id=&quot;57114&quot;&gt;&lt;property id=&quot;20148&quot; value=&quot;5&quot;/&gt;&lt;property id=&quot;20300&quot; value=&quot;Slide 36&quot;/&gt;&lt;property id=&quot;20307&quot; value=&quot;545&quot;/&gt;&lt;/object&gt;&lt;object type=&quot;3&quot; unique_id=&quot;57115&quot;&gt;&lt;property id=&quot;20148&quot; value=&quot;5&quot;/&gt;&lt;property id=&quot;20300&quot; value=&quot;Slide 38&quot;/&gt;&lt;property id=&quot;20307&quot; value=&quot;54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58634</TotalTime>
  <Words>1912</Words>
  <Application>Microsoft Office PowerPoint</Application>
  <PresentationFormat>On-screen Show (4:3)</PresentationFormat>
  <Paragraphs>296</Paragraphs>
  <Slides>39</Slides>
  <Notes>21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Times New Roman</vt:lpstr>
      <vt:lpstr>Office Theme</vt:lpstr>
      <vt:lpstr>Lessons Learned from the  Badges for Lifelong Learning Initiative  (AKA, where open digital badges appear to have worked better)  Daniel T. Hickey Indiana University IMS Open Badges Community Meeting </vt:lpstr>
      <vt:lpstr>PowerPoint Presentation</vt:lpstr>
      <vt:lpstr>PowerPoint Presentation</vt:lpstr>
      <vt:lpstr>PowerPoint Presentation</vt:lpstr>
      <vt:lpstr>The Design Principles  Documentation Project</vt:lpstr>
      <vt:lpstr>PowerPoint Presentation</vt:lpstr>
      <vt:lpstr>PowerPoint Presentation</vt:lpstr>
      <vt:lpstr>PowerPoint Presentation</vt:lpstr>
      <vt:lpstr>Capturing “Practical Wisdom”</vt:lpstr>
      <vt:lpstr>Categories of Badge Functions</vt:lpstr>
      <vt:lpstr>Emergence of Badge Design Principles</vt:lpstr>
      <vt:lpstr>Badges appear to work better…  In some places than others</vt:lpstr>
      <vt:lpstr>Badge System Status in 2014</vt:lpstr>
      <vt:lpstr>Badge System Status in 2015</vt:lpstr>
      <vt:lpstr>How did badges work… where learning was competency-based?</vt:lpstr>
      <vt:lpstr>How did badges work… where learning was competency-based?</vt:lpstr>
      <vt:lpstr>PowerPoint Presentation</vt:lpstr>
      <vt:lpstr>How did open badges work… where learning was participatory?</vt:lpstr>
      <vt:lpstr>How did open badges work… where learning was participatory?</vt:lpstr>
      <vt:lpstr>How did badges work… on the Supporter to Reporter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did Badges work… at Student Reporting Labs?</vt:lpstr>
      <vt:lpstr>How did open badge work… on the MOUSE Wins! Project?</vt:lpstr>
      <vt:lpstr>How did open badge work… where learning was inquiry-based?</vt:lpstr>
      <vt:lpstr>How did open badges work… where practices were hybrid?</vt:lpstr>
      <vt:lpstr>Badges appear to work better… where external endorsements are based on existing relationships</vt:lpstr>
      <vt:lpstr>Badges work better… as informal credentials that speak for themselves</vt:lpstr>
      <vt:lpstr>The Badgescape in 2017</vt:lpstr>
      <vt:lpstr>Six Arguments About Motivating Networked Learning with Open Badges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MOOC Hype Cycles</dc:title>
  <dc:creator>Daniel T. Hickey</dc:creator>
  <cp:lastModifiedBy>Hickey, Daniel Thomas</cp:lastModifiedBy>
  <cp:revision>319</cp:revision>
  <cp:lastPrinted>2014-10-18T19:23:02Z</cp:lastPrinted>
  <dcterms:created xsi:type="dcterms:W3CDTF">2014-01-01T19:00:41Z</dcterms:created>
  <dcterms:modified xsi:type="dcterms:W3CDTF">2017-08-23T20:52:44Z</dcterms:modified>
</cp:coreProperties>
</file>