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9753600" cx="17340250"/>
  <p:notesSz cx="6858000" cy="9144000"/>
  <p:embeddedFontLst>
    <p:embeddedFont>
      <p:font typeface="Roboto Condensed"/>
      <p:regular r:id="rId24"/>
      <p:bold r:id="rId25"/>
      <p:italic r:id="rId26"/>
      <p:boldItalic r:id="rId27"/>
    </p:embeddedFont>
    <p:embeddedFont>
      <p:font typeface="Helvetica Neue"/>
      <p:regular r:id="rId28"/>
      <p:bold r:id="rId29"/>
      <p:italic r:id="rId30"/>
      <p:boldItalic r:id="rId31"/>
    </p:embeddedFont>
    <p:embeddedFont>
      <p:font typeface="Helvetica Neue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Condensed-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Condensed-italic.fntdata"/><Relationship Id="rId25" Type="http://schemas.openxmlformats.org/officeDocument/2006/relationships/font" Target="fonts/RobotoCondensed-bold.fntdata"/><Relationship Id="rId28" Type="http://schemas.openxmlformats.org/officeDocument/2006/relationships/font" Target="fonts/HelveticaNeue-regular.fntdata"/><Relationship Id="rId27" Type="http://schemas.openxmlformats.org/officeDocument/2006/relationships/font" Target="fonts/RobotoCondense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7.xml"/><Relationship Id="rId33" Type="http://schemas.openxmlformats.org/officeDocument/2006/relationships/font" Target="fonts/HelveticaNeueLight-bold.fntdata"/><Relationship Id="rId10" Type="http://schemas.openxmlformats.org/officeDocument/2006/relationships/slide" Target="slides/slide6.xml"/><Relationship Id="rId32" Type="http://schemas.openxmlformats.org/officeDocument/2006/relationships/font" Target="fonts/HelveticaNeueLight-regular.fntdata"/><Relationship Id="rId13" Type="http://schemas.openxmlformats.org/officeDocument/2006/relationships/slide" Target="slides/slide9.xml"/><Relationship Id="rId35" Type="http://schemas.openxmlformats.org/officeDocument/2006/relationships/font" Target="fonts/HelveticaNeueLight-boldItalic.fntdata"/><Relationship Id="rId12" Type="http://schemas.openxmlformats.org/officeDocument/2006/relationships/slide" Target="slides/slide8.xml"/><Relationship Id="rId34" Type="http://schemas.openxmlformats.org/officeDocument/2006/relationships/font" Target="fonts/HelveticaNeueLight-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2" name="Shape 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US" sz="1200">
                <a:solidFill>
                  <a:schemeClr val="dk1"/>
                </a:solidFill>
              </a:rPr>
              <a:t>Save valuable instructional and administrative time with a low cost and scalable way to automatically populate rosters in teaching and learning tools</a:t>
            </a:r>
            <a:endParaRPr sz="1200"/>
          </a:p>
        </p:txBody>
      </p:sp>
      <p:sp>
        <p:nvSpPr>
          <p:cNvPr id="118" name="Shape 11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1200">
                <a:solidFill>
                  <a:schemeClr val="dk1"/>
                </a:solidFill>
              </a:rPr>
              <a:t>Make one-click, seamless launching of digital learning objects for teachers and students from the most relevant and convenient access point whether it be an Learning Management System, Learning Object Repository, or Portal or all three a reality.</a:t>
            </a:r>
            <a:endParaRPr sz="1200"/>
          </a:p>
        </p:txBody>
      </p:sp>
      <p:sp>
        <p:nvSpPr>
          <p:cNvPr id="126" name="Shape 12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1200">
                <a:solidFill>
                  <a:schemeClr val="dk1"/>
                </a:solidFill>
              </a:rPr>
              <a:t>In the Instructional Impact Tier of the Digital Learning Revolution Program, IMS Global helps school system’s integrate multiple sources of digital curriculum, learning apps and tools and assessment products  and reduce the administrative overhead for teachers by integrating gradebook data in one place.</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1200">
                <a:solidFill>
                  <a:schemeClr val="dk1"/>
                </a:solidFill>
              </a:rPr>
              <a:t>Make it easier for teachers and students to get all their digital learning objects in one place by integrating multiple sources of digital curriculum, learning apps and tools, and assessment products together.</a:t>
            </a:r>
            <a:endParaRPr sz="1200"/>
          </a:p>
        </p:txBody>
      </p:sp>
      <p:sp>
        <p:nvSpPr>
          <p:cNvPr id="140" name="Shape 14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1200">
                <a:solidFill>
                  <a:schemeClr val="dk1"/>
                </a:solidFill>
              </a:rPr>
              <a:t>And enable the integration of a variety of summative and formative assessment products, including third-party item banks, to provide educators with actionable data to inform student interventions and instruction.</a:t>
            </a:r>
            <a:endParaRPr sz="1200">
              <a:solidFill>
                <a:schemeClr val="dk1"/>
              </a:solidFill>
            </a:endParaRPr>
          </a:p>
          <a:p>
            <a:pPr indent="0" lvl="0" marL="0">
              <a:spcBef>
                <a:spcPts val="0"/>
              </a:spcBef>
              <a:spcAft>
                <a:spcPts val="0"/>
              </a:spcAft>
              <a:buNone/>
            </a:pPr>
            <a:r>
              <a:rPr lang="en-US" sz="1200">
                <a:solidFill>
                  <a:schemeClr val="dk1"/>
                </a:solidFill>
              </a:rPr>
              <a:t>Reduce administrative tasks for teachers by removing the need to enter grades into the gradebook from other applications! It can happen automatically.</a:t>
            </a:r>
            <a:endParaRPr sz="1200">
              <a:solidFill>
                <a:schemeClr val="dk1"/>
              </a:solidFill>
            </a:endParaRPr>
          </a:p>
        </p:txBody>
      </p:sp>
      <p:sp>
        <p:nvSpPr>
          <p:cNvPr id="148" name="Shape 14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Font typeface="Helvetica Neue"/>
              <a:buNone/>
            </a:pPr>
            <a:r>
              <a:rPr lang="en-US" sz="1200">
                <a:solidFill>
                  <a:schemeClr val="dk1"/>
                </a:solidFill>
              </a:rPr>
              <a:t>In the Advanced Insights and Achievement Tier of the Digital Learning Revolution Program, IMS Global helps school systems improve insight into and reporting of student learning experiences.</a:t>
            </a:r>
            <a:endParaRPr sz="1200">
              <a:solidFill>
                <a:schemeClr val="dk1"/>
              </a:solidFill>
            </a:endParaRPr>
          </a:p>
          <a:p>
            <a:pPr indent="0" lvl="0" marL="0">
              <a:spcBef>
                <a:spcPts val="0"/>
              </a:spcBef>
              <a:spcAft>
                <a:spcPts val="0"/>
              </a:spcAft>
              <a:buNone/>
            </a:pPr>
            <a:r>
              <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1200"/>
          </a:p>
        </p:txBody>
      </p:sp>
      <p:sp>
        <p:nvSpPr>
          <p:cNvPr id="170" name="Shape 17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1200"/>
              <a:t>IMS Global’s Digital Learning Revolution Program helps school districts plan strategically for the evolution of their institution’s digital learning environment into a plug-and-play ecosystem. It also scales to provide vision and leadership for revolutionizing teaching and learning through powerful practices and open technologies.</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International non-profit edtech collaborative enabling </a:t>
            </a:r>
            <a:r>
              <a:rPr b="1" i="1" lang="en-US" sz="1200">
                <a:solidFill>
                  <a:schemeClr val="dk1"/>
                </a:solidFill>
                <a:latin typeface="Calibri"/>
                <a:ea typeface="Calibri"/>
                <a:cs typeface="Calibri"/>
                <a:sym typeface="Calibri"/>
              </a:rPr>
              <a:t>Better Learning from Better Learning Technology</a:t>
            </a:r>
            <a:r>
              <a:rPr baseline="30000" lang="en-US" sz="1200">
                <a:solidFill>
                  <a:schemeClr val="dk1"/>
                </a:solidFill>
                <a:latin typeface="Calibri"/>
                <a:ea typeface="Calibri"/>
                <a:cs typeface="Calibri"/>
                <a:sym typeface="Calibri"/>
              </a:rPr>
              <a:t>®</a:t>
            </a:r>
            <a:endParaRPr sz="1200">
              <a:solidFill>
                <a:schemeClr val="dk1"/>
              </a:solidFill>
              <a:latin typeface="Verdana"/>
              <a:ea typeface="Verdana"/>
              <a:cs typeface="Verdana"/>
              <a:sym typeface="Verdana"/>
            </a:endParaRPr>
          </a:p>
          <a:p>
            <a:pPr indent="-304800" lvl="0" marL="457200" rtl="0">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425+</a:t>
            </a:r>
            <a:r>
              <a:rPr lang="en-US" sz="1200">
                <a:solidFill>
                  <a:schemeClr val="dk1"/>
                </a:solidFill>
                <a:latin typeface="Calibri"/>
                <a:ea typeface="Calibri"/>
                <a:cs typeface="Calibri"/>
                <a:sym typeface="Calibri"/>
              </a:rPr>
              <a:t> </a:t>
            </a:r>
            <a:r>
              <a:rPr b="1" lang="en-US" sz="1200">
                <a:solidFill>
                  <a:schemeClr val="dk1"/>
                </a:solidFill>
                <a:latin typeface="Calibri"/>
                <a:ea typeface="Calibri"/>
                <a:cs typeface="Calibri"/>
                <a:sym typeface="Calibri"/>
              </a:rPr>
              <a:t>members</a:t>
            </a:r>
            <a:r>
              <a:rPr lang="en-US" sz="1200">
                <a:solidFill>
                  <a:schemeClr val="dk1"/>
                </a:solidFill>
                <a:latin typeface="Calibri"/>
                <a:ea typeface="Calibri"/>
                <a:cs typeface="Calibri"/>
                <a:sym typeface="Calibri"/>
              </a:rPr>
              <a:t> (and continuously growing) representing state educational agencies, school districts, higher education institutions, and edtech suppliers</a:t>
            </a:r>
            <a:endParaRPr sz="1200">
              <a:solidFill>
                <a:schemeClr val="dk1"/>
              </a:solidFill>
              <a:latin typeface="Verdana"/>
              <a:ea typeface="Verdana"/>
              <a:cs typeface="Verdana"/>
              <a:sym typeface="Verdana"/>
            </a:endParaRPr>
          </a:p>
          <a:p>
            <a:pPr indent="-304800" lvl="0" marL="457200"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Working together to guide, develop, and adopt the </a:t>
            </a:r>
            <a:r>
              <a:rPr b="1" lang="en-US" sz="1200">
                <a:solidFill>
                  <a:schemeClr val="dk1"/>
                </a:solidFill>
                <a:latin typeface="Calibri"/>
                <a:ea typeface="Calibri"/>
                <a:cs typeface="Calibri"/>
                <a:sym typeface="Calibri"/>
              </a:rPr>
              <a:t>IMS ecosystem</a:t>
            </a:r>
            <a:r>
              <a:rPr lang="en-US" sz="1200">
                <a:solidFill>
                  <a:schemeClr val="dk1"/>
                </a:solidFill>
                <a:latin typeface="Calibri"/>
                <a:ea typeface="Calibri"/>
                <a:cs typeface="Calibri"/>
                <a:sym typeface="Calibri"/>
              </a:rPr>
              <a:t>—innovative products that work together seamlessly to </a:t>
            </a:r>
            <a:r>
              <a:rPr b="1" lang="en-US" sz="1200">
                <a:solidFill>
                  <a:schemeClr val="dk1"/>
                </a:solidFill>
                <a:latin typeface="Calibri"/>
                <a:ea typeface="Calibri"/>
                <a:cs typeface="Calibri"/>
                <a:sym typeface="Calibri"/>
              </a:rPr>
              <a:t>increase quality teaching time</a:t>
            </a:r>
            <a:r>
              <a:rPr lang="en-US" sz="1200">
                <a:solidFill>
                  <a:schemeClr val="dk1"/>
                </a:solidFill>
                <a:latin typeface="Calibri"/>
                <a:ea typeface="Calibri"/>
                <a:cs typeface="Calibri"/>
                <a:sym typeface="Calibri"/>
              </a:rPr>
              <a:t> and </a:t>
            </a:r>
            <a:r>
              <a:rPr b="1" lang="en-US" sz="1200">
                <a:solidFill>
                  <a:schemeClr val="dk1"/>
                </a:solidFill>
                <a:latin typeface="Calibri"/>
                <a:ea typeface="Calibri"/>
                <a:cs typeface="Calibri"/>
                <a:sym typeface="Calibri"/>
              </a:rPr>
              <a:t>digital classroom innovation</a:t>
            </a:r>
            <a:r>
              <a:rPr lang="en-US" sz="1200">
                <a:solidFill>
                  <a:schemeClr val="dk1"/>
                </a:solidFill>
                <a:latin typeface="Calibri"/>
                <a:ea typeface="Calibri"/>
                <a:cs typeface="Calibri"/>
                <a:sym typeface="Calibri"/>
              </a:rPr>
              <a:t> while </a:t>
            </a:r>
            <a:r>
              <a:rPr b="1" lang="en-US" sz="1200">
                <a:solidFill>
                  <a:schemeClr val="dk1"/>
                </a:solidFill>
                <a:latin typeface="Calibri"/>
                <a:ea typeface="Calibri"/>
                <a:cs typeface="Calibri"/>
                <a:sym typeface="Calibri"/>
              </a:rPr>
              <a:t>reducing cost</a:t>
            </a:r>
            <a:endParaRPr sz="1200"/>
          </a:p>
        </p:txBody>
      </p:sp>
      <p:sp>
        <p:nvSpPr>
          <p:cNvPr id="59" name="Shape 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68" name="Shape 68"/>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None/>
            </a:pPr>
            <a:r>
              <a:rPr lang="en-US" sz="1200">
                <a:solidFill>
                  <a:schemeClr val="dk1"/>
                </a:solidFill>
              </a:rPr>
              <a:t>IMS Global Standards allow all of the various software systems in a school district to work together. Using the Digital Learning Revolution Program, districts can evolve their ecosystem until all systems are working together seamlessly.</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1400"/>
              <a:t>Collaboration with like-minded districts through membership in IMS Global is a key strategy districts can take to help evolve the ecosystem.  Being able to work side by side with districts that are working on the same issues as well as having access to districts that have “been there and done that” is particularly useful.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88" name="Shape 88"/>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1100"/>
              <a:buNone/>
            </a:pPr>
            <a:r>
              <a:rPr lang="en-US" sz="1200"/>
              <a:t>The digital learning revolution program is a Four tiered program to Help Districts Adopt the IMS Standards-Based Ecosystem</a:t>
            </a:r>
            <a:endParaRPr sz="1200"/>
          </a:p>
          <a:p>
            <a:pPr indent="0" lvl="0" marL="0" marR="0" rtl="0" algn="l">
              <a:lnSpc>
                <a:spcPct val="117999"/>
              </a:lnSpc>
              <a:spcBef>
                <a:spcPts val="0"/>
              </a:spcBef>
              <a:spcAft>
                <a:spcPts val="0"/>
              </a:spcAft>
              <a:buSzPts val="1100"/>
              <a:buNone/>
            </a:pPr>
            <a:r>
              <a:rPr lang="en-US" sz="1200"/>
              <a:t>It offers a Simple, incremental evolution of IT infrastructure and instructional practices while also  </a:t>
            </a:r>
            <a:endParaRPr sz="1200"/>
          </a:p>
          <a:p>
            <a:pPr indent="0" lvl="0" marL="0" marR="0" rtl="0" algn="l">
              <a:lnSpc>
                <a:spcPct val="117999"/>
              </a:lnSpc>
              <a:spcBef>
                <a:spcPts val="0"/>
              </a:spcBef>
              <a:spcAft>
                <a:spcPts val="0"/>
              </a:spcAft>
              <a:buSzPts val="1100"/>
              <a:buNone/>
            </a:pPr>
            <a:r>
              <a:rPr lang="en-US" sz="1200"/>
              <a:t>Enabling advanced revolutionary uses of digital technologies to accelerate relevant, rigorous, and innovative teaching practices</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Font typeface="Helvetica Neue"/>
              <a:buNone/>
            </a:pPr>
            <a:r>
              <a:rPr lang="en-US" sz="1200">
                <a:solidFill>
                  <a:schemeClr val="dk1"/>
                </a:solidFill>
              </a:rPr>
              <a:t>To get started, The Commitment Tier is when school districts make the decision to purchase IMS Conformance Certified Products.</a:t>
            </a:r>
            <a:endParaRPr sz="1200">
              <a:solidFill>
                <a:schemeClr val="dk1"/>
              </a:solidFill>
            </a:endParaRPr>
          </a:p>
          <a:p>
            <a:pPr indent="0" lvl="0" marL="0">
              <a:spcBef>
                <a:spcPts val="0"/>
              </a:spcBef>
              <a:spcAft>
                <a:spcPts val="0"/>
              </a:spcAft>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sz="1200">
                <a:solidFill>
                  <a:schemeClr val="dk1"/>
                </a:solidFill>
              </a:rPr>
              <a:t>With IMS Global Conformance Certified Products, school districts can confidently begin to establish a plug-and-play ecosystem. IMS Global’s conformance certification program guarantees interoperability among a wide range of products.</a:t>
            </a:r>
            <a:endParaRPr sz="1200">
              <a:solidFill>
                <a:schemeClr val="dk1"/>
              </a:solidFill>
            </a:endParaRPr>
          </a:p>
          <a:p>
            <a:pPr indent="0" lvl="0" marL="0">
              <a:spcBef>
                <a:spcPts val="0"/>
              </a:spcBef>
              <a:spcAft>
                <a:spcPts val="0"/>
              </a:spcAft>
              <a:buNone/>
            </a:pPr>
            <a:r>
              <a:rPr lang="en-US" sz="1200">
                <a:solidFill>
                  <a:schemeClr val="dk1"/>
                </a:solidFill>
              </a:rPr>
              <a:t>Ensuring that your educational technology tools are IMS Global Certified is the best way to establish a plug and play ecosystem that allows all of your tools and content to work together. If you are just starting out, you should review some of the resources IMS Global has developed to help you know what to ask for from your vendors and what to include in your RFPs.</a:t>
            </a:r>
            <a:endParaRPr sz="1200">
              <a:solidFill>
                <a:schemeClr val="dk1"/>
              </a:solidFill>
            </a:endParaRPr>
          </a:p>
          <a:p>
            <a:pPr indent="0" lvl="0" marL="0">
              <a:spcBef>
                <a:spcPts val="0"/>
              </a:spcBef>
              <a:spcAft>
                <a:spcPts val="0"/>
              </a:spcAft>
              <a:buNone/>
            </a:pPr>
            <a:r>
              <a:t/>
            </a:r>
            <a:endParaRPr sz="1200">
              <a:solidFill>
                <a:schemeClr val="dk1"/>
              </a:solidFill>
            </a:endParaRPr>
          </a:p>
        </p:txBody>
      </p:sp>
      <p:sp>
        <p:nvSpPr>
          <p:cNvPr id="104" name="Shape 10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Font typeface="Helvetica Neue"/>
              <a:buNone/>
            </a:pPr>
            <a:r>
              <a:rPr lang="en-US" sz="1200">
                <a:solidFill>
                  <a:schemeClr val="dk1"/>
                </a:solidFill>
              </a:rPr>
              <a:t>The Foundation Tier is a key part of the IMS Global Digital Learning Revolution Program. In the Foundation Tier, school districts focus on the capabilities that support digital learning from day one of school including rostering, single sign-on and launching of applications.</a:t>
            </a:r>
            <a:endParaRPr sz="1200">
              <a:solidFill>
                <a:schemeClr val="dk1"/>
              </a:solidFill>
            </a:endParaRPr>
          </a:p>
          <a:p>
            <a:pPr indent="0" lvl="0" marL="0">
              <a:spcBef>
                <a:spcPts val="0"/>
              </a:spcBef>
              <a:spcAft>
                <a:spcPts val="0"/>
              </a:spcAft>
              <a:buNone/>
            </a:pPr>
            <a:r>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imsglobal.or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hyperlink" Target="http://www.imsglobal.org"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imsglobal.org" TargetMode="External"/><Relationship Id="rId3"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x">
  <p:cSld name="Blank">
    <p:spTree>
      <p:nvGrpSpPr>
        <p:cNvPr id="10" name="Shape 10"/>
        <p:cNvGrpSpPr/>
        <p:nvPr/>
      </p:nvGrpSpPr>
      <p:grpSpPr>
        <a:xfrm>
          <a:off x="0" y="0"/>
          <a:ext cx="0" cy="0"/>
          <a:chOff x="0" y="0"/>
          <a:chExt cx="0" cy="0"/>
        </a:xfrm>
      </p:grpSpPr>
      <p:sp>
        <p:nvSpPr>
          <p:cNvPr id="11" name="Shape 11"/>
          <p:cNvSpPr txBox="1"/>
          <p:nvPr>
            <p:ph idx="12" type="sldNum"/>
          </p:nvPr>
        </p:nvSpPr>
        <p:spPr>
          <a:xfrm>
            <a:off x="8469304" y="9251950"/>
            <a:ext cx="384721" cy="379591"/>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Helvetica Neue Light"/>
              <a:buNone/>
            </a:pPr>
            <a:fld id="{00000000-1234-1234-1234-123412341234}" type="slidenum">
              <a:rPr b="0" i="0" lang="en-US" sz="1800" u="none" cap="none" strike="noStrike">
                <a:solidFill>
                  <a:srgbClr val="000000"/>
                </a:solidFill>
                <a:latin typeface="Helvetica Neue Light"/>
                <a:ea typeface="Helvetica Neue Light"/>
                <a:cs typeface="Helvetica Neue Light"/>
                <a:sym typeface="Helvetica Neue Light"/>
              </a:rPr>
              <a:t>‹#›</a:t>
            </a:fld>
            <a:endParaRPr b="0" i="0" sz="18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name="Title &amp; Bullets">
    <p:spTree>
      <p:nvGrpSpPr>
        <p:cNvPr id="12" name="Shape 12"/>
        <p:cNvGrpSpPr/>
        <p:nvPr/>
      </p:nvGrpSpPr>
      <p:grpSpPr>
        <a:xfrm>
          <a:off x="0" y="0"/>
          <a:ext cx="0" cy="0"/>
          <a:chOff x="0" y="0"/>
          <a:chExt cx="0" cy="0"/>
        </a:xfrm>
      </p:grpSpPr>
      <p:sp>
        <p:nvSpPr>
          <p:cNvPr id="13" name="Shape 13"/>
          <p:cNvSpPr txBox="1"/>
          <p:nvPr>
            <p:ph type="title"/>
          </p:nvPr>
        </p:nvSpPr>
        <p:spPr>
          <a:xfrm>
            <a:off x="1270039" y="444500"/>
            <a:ext cx="14800185" cy="2159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000000"/>
              </a:buClr>
              <a:buSzPts val="1400"/>
              <a:buFont typeface="Calibri"/>
              <a:buNone/>
              <a:defRPr b="0" i="0" sz="8000" u="none" cap="none" strike="noStrike">
                <a:solidFill>
                  <a:srgbClr val="000000"/>
                </a:solidFill>
                <a:latin typeface="Calibri"/>
                <a:ea typeface="Calibri"/>
                <a:cs typeface="Calibri"/>
                <a:sym typeface="Calibri"/>
              </a:defRPr>
            </a:lvl1pPr>
            <a:lvl2pPr indent="228600" lvl="1"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2pPr>
            <a:lvl3pPr indent="457200" lvl="2"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3pPr>
            <a:lvl4pPr indent="685800" lvl="3"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4pPr>
            <a:lvl5pPr indent="914400" lvl="4"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5pPr>
            <a:lvl6pPr indent="1143000" lvl="5"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6pPr>
            <a:lvl7pPr indent="1371600" lvl="6"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7pPr>
            <a:lvl8pPr indent="1600200" lvl="7"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8pPr>
            <a:lvl9pPr indent="1828800" lvl="8"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9pPr>
          </a:lstStyle>
          <a:p/>
        </p:txBody>
      </p:sp>
      <p:sp>
        <p:nvSpPr>
          <p:cNvPr id="14" name="Shape 14"/>
          <p:cNvSpPr txBox="1"/>
          <p:nvPr>
            <p:ph idx="1" type="body"/>
          </p:nvPr>
        </p:nvSpPr>
        <p:spPr>
          <a:xfrm>
            <a:off x="1270039" y="2603500"/>
            <a:ext cx="14800185" cy="6286500"/>
          </a:xfrm>
          <a:prstGeom prst="rect">
            <a:avLst/>
          </a:prstGeom>
          <a:noFill/>
          <a:ln>
            <a:noFill/>
          </a:ln>
        </p:spPr>
        <p:txBody>
          <a:bodyPr anchorCtr="0" anchor="ctr" bIns="91425" lIns="91425" spcFirstLastPara="1" rIns="91425" wrap="square" tIns="91425"/>
          <a:lstStyle>
            <a:lvl1pPr indent="-400050" lvl="0" marL="4572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1pPr>
            <a:lvl2pPr indent="-400050" lvl="1" marL="9144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2pPr>
            <a:lvl3pPr indent="-400050" lvl="2" marL="13716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3pPr>
            <a:lvl4pPr indent="-400050" lvl="3" marL="18288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4pPr>
            <a:lvl5pPr indent="-400050" lvl="4" marL="22860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5pPr>
            <a:lvl6pPr indent="-400050" lvl="5" marL="27432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6pPr>
            <a:lvl7pPr indent="-400050" lvl="6" marL="32004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7pPr>
            <a:lvl8pPr indent="-400050" lvl="7" marL="36576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8pPr>
            <a:lvl9pPr indent="-400050" lvl="8" marL="41148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9pPr>
          </a:lstStyle>
          <a:p/>
        </p:txBody>
      </p:sp>
      <p:cxnSp>
        <p:nvCxnSpPr>
          <p:cNvPr id="15" name="Shape 15"/>
          <p:cNvCxnSpPr/>
          <p:nvPr/>
        </p:nvCxnSpPr>
        <p:spPr>
          <a:xfrm>
            <a:off x="4485" y="2540000"/>
            <a:ext cx="17340264" cy="0"/>
          </a:xfrm>
          <a:prstGeom prst="straightConnector1">
            <a:avLst/>
          </a:prstGeom>
          <a:noFill/>
          <a:ln cap="flat" cmpd="sng" w="25400">
            <a:solidFill>
              <a:srgbClr val="FF8100"/>
            </a:solidFill>
            <a:prstDash val="solid"/>
            <a:miter lim="8000"/>
            <a:headEnd len="med" w="med" type="none"/>
            <a:tailEnd len="med" w="med" type="none"/>
          </a:ln>
        </p:spPr>
      </p:cxnSp>
      <p:sp>
        <p:nvSpPr>
          <p:cNvPr id="16" name="Shape 16"/>
          <p:cNvSpPr txBox="1"/>
          <p:nvPr>
            <p:ph idx="12" type="sldNum"/>
          </p:nvPr>
        </p:nvSpPr>
        <p:spPr>
          <a:xfrm>
            <a:off x="8484533" y="9251950"/>
            <a:ext cx="354263" cy="348813"/>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Roboto Condensed"/>
              <a:buNone/>
            </a:pPr>
            <a:fld id="{00000000-1234-1234-1234-123412341234}" type="slidenum">
              <a:rPr b="0" i="0" lang="en-US" sz="1600" u="none" cap="none" strike="noStrike">
                <a:solidFill>
                  <a:srgbClr val="000000"/>
                </a:solidFill>
                <a:latin typeface="Roboto Condensed"/>
                <a:ea typeface="Roboto Condensed"/>
                <a:cs typeface="Roboto Condensed"/>
                <a:sym typeface="Roboto Condensed"/>
              </a:rPr>
              <a:t>‹#›</a:t>
            </a:fld>
            <a:endParaRPr b="0" i="0" sz="1600" u="none" cap="none" strike="noStrike">
              <a:solidFill>
                <a:srgbClr val="000000"/>
              </a:solidFill>
              <a:latin typeface="Roboto Condensed"/>
              <a:ea typeface="Roboto Condensed"/>
              <a:cs typeface="Roboto Condensed"/>
              <a:sym typeface="Roboto Condensed"/>
            </a:endParaRPr>
          </a:p>
        </p:txBody>
      </p:sp>
      <p:sp>
        <p:nvSpPr>
          <p:cNvPr id="17" name="Shape 17"/>
          <p:cNvSpPr txBox="1"/>
          <p:nvPr/>
        </p:nvSpPr>
        <p:spPr>
          <a:xfrm>
            <a:off x="58895" y="9389067"/>
            <a:ext cx="6427143" cy="27186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65F91"/>
              </a:buClr>
              <a:buFont typeface="Roboto Condensed"/>
              <a:buNone/>
            </a:pPr>
            <a:r>
              <a:rPr b="0" i="0" lang="en-US" sz="1100" u="none" cap="none" strike="noStrike">
                <a:solidFill>
                  <a:srgbClr val="365F91"/>
                </a:solidFill>
                <a:latin typeface="Roboto Condensed"/>
                <a:ea typeface="Roboto Condensed"/>
                <a:cs typeface="Roboto Condensed"/>
                <a:sym typeface="Roboto Condensed"/>
              </a:rPr>
              <a:t>©2017 IMS Global Learning Consortium, Inc. All Rights Reserved. </a:t>
            </a:r>
            <a:endParaRPr/>
          </a:p>
        </p:txBody>
      </p:sp>
      <p:pic>
        <p:nvPicPr>
          <p:cNvPr id="18" name="Shape 18"/>
          <p:cNvPicPr preferRelativeResize="0"/>
          <p:nvPr/>
        </p:nvPicPr>
        <p:blipFill rotWithShape="1">
          <a:blip r:embed="rId2">
            <a:alphaModFix/>
          </a:blip>
          <a:srcRect b="0" l="0" r="0" t="0"/>
          <a:stretch/>
        </p:blipFill>
        <p:spPr>
          <a:xfrm>
            <a:off x="12944571" y="8478808"/>
            <a:ext cx="4209574" cy="1121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name="Title &amp; Bullets copy">
    <p:spTree>
      <p:nvGrpSpPr>
        <p:cNvPr id="19" name="Shape 19"/>
        <p:cNvGrpSpPr/>
        <p:nvPr/>
      </p:nvGrpSpPr>
      <p:grpSpPr>
        <a:xfrm>
          <a:off x="0" y="0"/>
          <a:ext cx="0" cy="0"/>
          <a:chOff x="0" y="0"/>
          <a:chExt cx="0" cy="0"/>
        </a:xfrm>
      </p:grpSpPr>
      <p:sp>
        <p:nvSpPr>
          <p:cNvPr id="20" name="Shape 20"/>
          <p:cNvSpPr txBox="1"/>
          <p:nvPr>
            <p:ph type="title"/>
          </p:nvPr>
        </p:nvSpPr>
        <p:spPr>
          <a:xfrm>
            <a:off x="1270039" y="444500"/>
            <a:ext cx="14800185" cy="2159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000000"/>
              </a:buClr>
              <a:buSzPts val="1400"/>
              <a:buFont typeface="Calibri"/>
              <a:buNone/>
              <a:defRPr b="0" i="0" sz="8000" u="none" cap="none" strike="noStrike">
                <a:solidFill>
                  <a:srgbClr val="000000"/>
                </a:solidFill>
                <a:latin typeface="Calibri"/>
                <a:ea typeface="Calibri"/>
                <a:cs typeface="Calibri"/>
                <a:sym typeface="Calibri"/>
              </a:defRPr>
            </a:lvl1pPr>
            <a:lvl2pPr indent="228600" lvl="1"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2pPr>
            <a:lvl3pPr indent="457200" lvl="2"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3pPr>
            <a:lvl4pPr indent="685800" lvl="3"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4pPr>
            <a:lvl5pPr indent="914400" lvl="4"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5pPr>
            <a:lvl6pPr indent="1143000" lvl="5"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6pPr>
            <a:lvl7pPr indent="1371600" lvl="6"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7pPr>
            <a:lvl8pPr indent="1600200" lvl="7"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8pPr>
            <a:lvl9pPr indent="1828800" lvl="8"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9pPr>
          </a:lstStyle>
          <a:p/>
        </p:txBody>
      </p:sp>
      <p:sp>
        <p:nvSpPr>
          <p:cNvPr id="21" name="Shape 21"/>
          <p:cNvSpPr txBox="1"/>
          <p:nvPr>
            <p:ph idx="1" type="body"/>
          </p:nvPr>
        </p:nvSpPr>
        <p:spPr>
          <a:xfrm>
            <a:off x="1270039" y="2603500"/>
            <a:ext cx="14800185" cy="6286500"/>
          </a:xfrm>
          <a:prstGeom prst="rect">
            <a:avLst/>
          </a:prstGeom>
          <a:noFill/>
          <a:ln>
            <a:noFill/>
          </a:ln>
        </p:spPr>
        <p:txBody>
          <a:bodyPr anchorCtr="0" anchor="ctr" bIns="91425" lIns="91425" spcFirstLastPara="1" rIns="91425" wrap="square" tIns="91425"/>
          <a:lstStyle>
            <a:lvl1pPr indent="-400050" lvl="0" marL="4572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1pPr>
            <a:lvl2pPr indent="-400050" lvl="1" marL="9144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2pPr>
            <a:lvl3pPr indent="-400050" lvl="2" marL="13716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3pPr>
            <a:lvl4pPr indent="-400050" lvl="3" marL="18288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4pPr>
            <a:lvl5pPr indent="-400050" lvl="4" marL="22860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5pPr>
            <a:lvl6pPr indent="-400050" lvl="5" marL="27432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6pPr>
            <a:lvl7pPr indent="-400050" lvl="6" marL="32004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7pPr>
            <a:lvl8pPr indent="-400050" lvl="7" marL="36576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8pPr>
            <a:lvl9pPr indent="-400050" lvl="8" marL="41148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9pPr>
          </a:lstStyle>
          <a:p/>
        </p:txBody>
      </p:sp>
      <p:cxnSp>
        <p:nvCxnSpPr>
          <p:cNvPr id="22" name="Shape 22"/>
          <p:cNvCxnSpPr/>
          <p:nvPr/>
        </p:nvCxnSpPr>
        <p:spPr>
          <a:xfrm>
            <a:off x="4485" y="2540000"/>
            <a:ext cx="17340264" cy="0"/>
          </a:xfrm>
          <a:prstGeom prst="straightConnector1">
            <a:avLst/>
          </a:prstGeom>
          <a:noFill/>
          <a:ln cap="flat" cmpd="sng" w="25400">
            <a:solidFill>
              <a:srgbClr val="FF8100"/>
            </a:solidFill>
            <a:prstDash val="solid"/>
            <a:miter lim="8000"/>
            <a:headEnd len="med" w="med" type="none"/>
            <a:tailEnd len="med" w="med" type="none"/>
          </a:ln>
        </p:spPr>
      </p:cxnSp>
      <p:sp>
        <p:nvSpPr>
          <p:cNvPr id="23" name="Shape 23"/>
          <p:cNvSpPr txBox="1"/>
          <p:nvPr>
            <p:ph idx="12" type="sldNum"/>
          </p:nvPr>
        </p:nvSpPr>
        <p:spPr>
          <a:xfrm>
            <a:off x="8484533" y="9251950"/>
            <a:ext cx="354263" cy="348813"/>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Roboto Condensed"/>
              <a:buNone/>
            </a:pPr>
            <a:fld id="{00000000-1234-1234-1234-123412341234}" type="slidenum">
              <a:rPr b="0" i="0" lang="en-US" sz="1600" u="none" cap="none" strike="noStrike">
                <a:solidFill>
                  <a:srgbClr val="000000"/>
                </a:solidFill>
                <a:latin typeface="Roboto Condensed"/>
                <a:ea typeface="Roboto Condensed"/>
                <a:cs typeface="Roboto Condensed"/>
                <a:sym typeface="Roboto Condensed"/>
              </a:rPr>
              <a:t>‹#›</a:t>
            </a:fld>
            <a:endParaRPr b="0" i="0" sz="1600" u="none" cap="none" strike="noStrike">
              <a:solidFill>
                <a:srgbClr val="000000"/>
              </a:solidFill>
              <a:latin typeface="Roboto Condensed"/>
              <a:ea typeface="Roboto Condensed"/>
              <a:cs typeface="Roboto Condensed"/>
              <a:sym typeface="Roboto Condensed"/>
            </a:endParaRPr>
          </a:p>
        </p:txBody>
      </p:sp>
      <p:sp>
        <p:nvSpPr>
          <p:cNvPr id="24" name="Shape 24"/>
          <p:cNvSpPr txBox="1"/>
          <p:nvPr/>
        </p:nvSpPr>
        <p:spPr>
          <a:xfrm>
            <a:off x="58895" y="9389067"/>
            <a:ext cx="6427143" cy="27186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65F91"/>
              </a:buClr>
              <a:buFont typeface="Roboto Condensed"/>
              <a:buNone/>
            </a:pPr>
            <a:r>
              <a:rPr b="0" i="0" lang="en-US" sz="1100" u="none" cap="none" strike="noStrike">
                <a:solidFill>
                  <a:srgbClr val="365F91"/>
                </a:solidFill>
                <a:latin typeface="Roboto Condensed"/>
                <a:ea typeface="Roboto Condensed"/>
                <a:cs typeface="Roboto Condensed"/>
                <a:sym typeface="Roboto Condensed"/>
              </a:rPr>
              <a:t>©2017 IMS Global Learning Consortium, Inc. All Rights Reserved. </a:t>
            </a:r>
            <a:endParaRPr/>
          </a:p>
        </p:txBody>
      </p:sp>
      <p:sp>
        <p:nvSpPr>
          <p:cNvPr id="25" name="Shape 25"/>
          <p:cNvSpPr txBox="1"/>
          <p:nvPr/>
        </p:nvSpPr>
        <p:spPr>
          <a:xfrm>
            <a:off x="10529661" y="9389067"/>
            <a:ext cx="6427142" cy="271869"/>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FF8100"/>
              </a:buClr>
              <a:buFont typeface="Roboto Condensed"/>
              <a:buNone/>
            </a:pPr>
            <a:r>
              <a:rPr b="0" i="0" lang="en-US" sz="1100" u="sng" cap="none" strike="noStrike">
                <a:solidFill>
                  <a:schemeClr val="hlink"/>
                </a:solidFill>
                <a:latin typeface="Roboto Condensed"/>
                <a:ea typeface="Roboto Condensed"/>
                <a:cs typeface="Roboto Condensed"/>
                <a:sym typeface="Roboto Condensed"/>
                <a:hlinkClick r:id="rId2"/>
              </a:rPr>
              <a:t>www.imsglobal.org</a:t>
            </a:r>
            <a:r>
              <a:rPr b="0" i="0" lang="en-US" sz="1100" u="none" cap="none" strike="noStrike">
                <a:solidFill>
                  <a:srgbClr val="FF8100"/>
                </a:solidFill>
                <a:latin typeface="Roboto Condensed"/>
                <a:ea typeface="Roboto Condensed"/>
                <a:cs typeface="Roboto Condensed"/>
                <a:sym typeface="Roboto Condensed"/>
              </a:rPr>
              <a:t> | @LearningImpact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copy">
    <p:spTree>
      <p:nvGrpSpPr>
        <p:cNvPr id="26" name="Shape 26"/>
        <p:cNvGrpSpPr/>
        <p:nvPr/>
      </p:nvGrpSpPr>
      <p:grpSpPr>
        <a:xfrm>
          <a:off x="0" y="0"/>
          <a:ext cx="0" cy="0"/>
          <a:chOff x="0" y="0"/>
          <a:chExt cx="0" cy="0"/>
        </a:xfrm>
      </p:grpSpPr>
      <p:sp>
        <p:nvSpPr>
          <p:cNvPr id="27" name="Shape 27"/>
          <p:cNvSpPr txBox="1"/>
          <p:nvPr>
            <p:ph type="title"/>
          </p:nvPr>
        </p:nvSpPr>
        <p:spPr>
          <a:xfrm>
            <a:off x="1270039" y="444500"/>
            <a:ext cx="14800185" cy="2159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000000"/>
              </a:buClr>
              <a:buSzPts val="1400"/>
              <a:buFont typeface="Calibri"/>
              <a:buNone/>
              <a:defRPr b="0" i="0" sz="6000" u="none" cap="none" strike="noStrike">
                <a:solidFill>
                  <a:srgbClr val="000000"/>
                </a:solidFill>
                <a:latin typeface="Calibri"/>
                <a:ea typeface="Calibri"/>
                <a:cs typeface="Calibri"/>
                <a:sym typeface="Calibri"/>
              </a:defRPr>
            </a:lvl1pPr>
            <a:lvl2pPr indent="228600" lvl="1"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2pPr>
            <a:lvl3pPr indent="457200" lvl="2"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3pPr>
            <a:lvl4pPr indent="685800" lvl="3"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4pPr>
            <a:lvl5pPr indent="914400" lvl="4"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5pPr>
            <a:lvl6pPr indent="1143000" lvl="5"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6pPr>
            <a:lvl7pPr indent="1371600" lvl="6"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7pPr>
            <a:lvl8pPr indent="1600200" lvl="7"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8pPr>
            <a:lvl9pPr indent="1828800" lvl="8"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9pPr>
          </a:lstStyle>
          <a:p/>
        </p:txBody>
      </p:sp>
      <p:sp>
        <p:nvSpPr>
          <p:cNvPr id="28" name="Shape 28"/>
          <p:cNvSpPr txBox="1"/>
          <p:nvPr>
            <p:ph idx="12" type="sldNum"/>
          </p:nvPr>
        </p:nvSpPr>
        <p:spPr>
          <a:xfrm>
            <a:off x="8469304" y="9251950"/>
            <a:ext cx="384721" cy="379591"/>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Helvetica Neue Light"/>
              <a:buNone/>
            </a:pPr>
            <a:fld id="{00000000-1234-1234-1234-123412341234}" type="slidenum">
              <a:rPr b="0" i="0" lang="en-US" sz="1800" u="none" cap="none" strike="noStrike">
                <a:solidFill>
                  <a:srgbClr val="000000"/>
                </a:solidFill>
                <a:latin typeface="Helvetica Neue Light"/>
                <a:ea typeface="Helvetica Neue Light"/>
                <a:cs typeface="Helvetica Neue Light"/>
                <a:sym typeface="Helvetica Neue Light"/>
              </a:rPr>
              <a:t>‹#›</a:t>
            </a:fld>
            <a:endParaRPr b="0" i="0" sz="18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name="Bullets">
    <p:spTree>
      <p:nvGrpSpPr>
        <p:cNvPr id="29" name="Shape 29"/>
        <p:cNvGrpSpPr/>
        <p:nvPr/>
      </p:nvGrpSpPr>
      <p:grpSpPr>
        <a:xfrm>
          <a:off x="0" y="0"/>
          <a:ext cx="0" cy="0"/>
          <a:chOff x="0" y="0"/>
          <a:chExt cx="0" cy="0"/>
        </a:xfrm>
      </p:grpSpPr>
      <p:sp>
        <p:nvSpPr>
          <p:cNvPr id="30" name="Shape 30"/>
          <p:cNvSpPr txBox="1"/>
          <p:nvPr>
            <p:ph idx="1" type="body"/>
          </p:nvPr>
        </p:nvSpPr>
        <p:spPr>
          <a:xfrm>
            <a:off x="1270039" y="1270000"/>
            <a:ext cx="14800185" cy="7213600"/>
          </a:xfrm>
          <a:prstGeom prst="rect">
            <a:avLst/>
          </a:prstGeom>
          <a:noFill/>
          <a:ln>
            <a:noFill/>
          </a:ln>
        </p:spPr>
        <p:txBody>
          <a:bodyPr anchorCtr="0" anchor="ctr" bIns="91425" lIns="91425" spcFirstLastPara="1" rIns="91425" wrap="square" tIns="91425"/>
          <a:lstStyle>
            <a:lvl1pPr indent="-400050" lvl="0" marL="4572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1pPr>
            <a:lvl2pPr indent="-400050" lvl="1" marL="9144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2pPr>
            <a:lvl3pPr indent="-400050" lvl="2" marL="13716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3pPr>
            <a:lvl4pPr indent="-400050" lvl="3" marL="18288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4pPr>
            <a:lvl5pPr indent="-400050" lvl="4" marL="2286000" marR="0" rtl="0" algn="l">
              <a:lnSpc>
                <a:spcPct val="100000"/>
              </a:lnSpc>
              <a:spcBef>
                <a:spcPts val="4200"/>
              </a:spcBef>
              <a:spcAft>
                <a:spcPts val="0"/>
              </a:spcAft>
              <a:buClr>
                <a:srgbClr val="000000"/>
              </a:buClr>
              <a:buSzPts val="2700"/>
              <a:buFont typeface="Calibri"/>
              <a:buChar char="•"/>
              <a:defRPr b="0" i="0" sz="3600" u="none" cap="none" strike="noStrike">
                <a:solidFill>
                  <a:srgbClr val="000000"/>
                </a:solidFill>
                <a:latin typeface="Calibri"/>
                <a:ea typeface="Calibri"/>
                <a:cs typeface="Calibri"/>
                <a:sym typeface="Calibri"/>
              </a:defRPr>
            </a:lvl5pPr>
            <a:lvl6pPr indent="-400050" lvl="5" marL="27432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6pPr>
            <a:lvl7pPr indent="-400050" lvl="6" marL="32004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7pPr>
            <a:lvl8pPr indent="-400050" lvl="7" marL="36576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8pPr>
            <a:lvl9pPr indent="-400050" lvl="8" marL="41148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9pPr>
          </a:lstStyle>
          <a:p/>
        </p:txBody>
      </p:sp>
      <p:grpSp>
        <p:nvGrpSpPr>
          <p:cNvPr id="31" name="Shape 31"/>
          <p:cNvGrpSpPr/>
          <p:nvPr/>
        </p:nvGrpSpPr>
        <p:grpSpPr>
          <a:xfrm>
            <a:off x="-2843" y="8883650"/>
            <a:ext cx="17345951" cy="254000"/>
            <a:chOff x="0" y="0"/>
            <a:chExt cx="13009064" cy="254000"/>
          </a:xfrm>
        </p:grpSpPr>
        <p:cxnSp>
          <p:nvCxnSpPr>
            <p:cNvPr id="32" name="Shape 32"/>
            <p:cNvCxnSpPr/>
            <p:nvPr/>
          </p:nvCxnSpPr>
          <p:spPr>
            <a:xfrm>
              <a:off x="0" y="0"/>
              <a:ext cx="13009064" cy="0"/>
            </a:xfrm>
            <a:prstGeom prst="straightConnector1">
              <a:avLst/>
            </a:prstGeom>
            <a:noFill/>
            <a:ln cap="flat" cmpd="sng" w="25400">
              <a:solidFill>
                <a:srgbClr val="FF8100"/>
              </a:solidFill>
              <a:prstDash val="solid"/>
              <a:miter lim="8000"/>
              <a:headEnd len="med" w="med" type="none"/>
              <a:tailEnd len="med" w="med" type="none"/>
            </a:ln>
          </p:spPr>
        </p:cxnSp>
        <p:cxnSp>
          <p:nvCxnSpPr>
            <p:cNvPr id="33" name="Shape 33"/>
            <p:cNvCxnSpPr/>
            <p:nvPr/>
          </p:nvCxnSpPr>
          <p:spPr>
            <a:xfrm>
              <a:off x="0" y="254000"/>
              <a:ext cx="13009064" cy="0"/>
            </a:xfrm>
            <a:prstGeom prst="straightConnector1">
              <a:avLst/>
            </a:prstGeom>
            <a:noFill/>
            <a:ln cap="flat" cmpd="sng" w="25400">
              <a:solidFill>
                <a:srgbClr val="365F91"/>
              </a:solidFill>
              <a:prstDash val="solid"/>
              <a:miter lim="8000"/>
              <a:headEnd len="med" w="med" type="none"/>
              <a:tailEnd len="med" w="med" type="none"/>
            </a:ln>
          </p:spPr>
        </p:cxnSp>
        <p:cxnSp>
          <p:nvCxnSpPr>
            <p:cNvPr id="34" name="Shape 34"/>
            <p:cNvCxnSpPr/>
            <p:nvPr/>
          </p:nvCxnSpPr>
          <p:spPr>
            <a:xfrm>
              <a:off x="0" y="127000"/>
              <a:ext cx="13009064" cy="0"/>
            </a:xfrm>
            <a:prstGeom prst="straightConnector1">
              <a:avLst/>
            </a:prstGeom>
            <a:noFill/>
            <a:ln cap="flat" cmpd="sng" w="25400">
              <a:solidFill>
                <a:srgbClr val="929292"/>
              </a:solidFill>
              <a:prstDash val="solid"/>
              <a:miter lim="8000"/>
              <a:headEnd len="med" w="med" type="none"/>
              <a:tailEnd len="med" w="med" type="none"/>
            </a:ln>
          </p:spPr>
        </p:cxnSp>
      </p:grpSp>
      <p:sp>
        <p:nvSpPr>
          <p:cNvPr id="35" name="Shape 35"/>
          <p:cNvSpPr txBox="1"/>
          <p:nvPr>
            <p:ph idx="12" type="sldNum"/>
          </p:nvPr>
        </p:nvSpPr>
        <p:spPr>
          <a:xfrm>
            <a:off x="8484533" y="9251950"/>
            <a:ext cx="354263" cy="348813"/>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Roboto Condensed"/>
              <a:buNone/>
            </a:pPr>
            <a:fld id="{00000000-1234-1234-1234-123412341234}" type="slidenum">
              <a:rPr b="0" i="0" lang="en-US" sz="1600" u="none" cap="none" strike="noStrike">
                <a:solidFill>
                  <a:srgbClr val="000000"/>
                </a:solidFill>
                <a:latin typeface="Roboto Condensed"/>
                <a:ea typeface="Roboto Condensed"/>
                <a:cs typeface="Roboto Condensed"/>
                <a:sym typeface="Roboto Condensed"/>
              </a:rPr>
              <a:t>‹#›</a:t>
            </a:fld>
            <a:endParaRPr b="0" i="0" sz="1600" u="none" cap="none" strike="noStrike">
              <a:solidFill>
                <a:srgbClr val="000000"/>
              </a:solidFill>
              <a:latin typeface="Roboto Condensed"/>
              <a:ea typeface="Roboto Condensed"/>
              <a:cs typeface="Roboto Condensed"/>
              <a:sym typeface="Roboto Condensed"/>
            </a:endParaRPr>
          </a:p>
        </p:txBody>
      </p:sp>
      <p:pic>
        <p:nvPicPr>
          <p:cNvPr descr="IMSglobal500x133.jpg" id="36" name="Shape 36"/>
          <p:cNvPicPr preferRelativeResize="0"/>
          <p:nvPr/>
        </p:nvPicPr>
        <p:blipFill rotWithShape="1">
          <a:blip r:embed="rId2">
            <a:alphaModFix/>
          </a:blip>
          <a:srcRect b="0" l="0" r="0" t="0"/>
          <a:stretch/>
        </p:blipFill>
        <p:spPr>
          <a:xfrm>
            <a:off x="146760" y="107950"/>
            <a:ext cx="8466927" cy="1689100"/>
          </a:xfrm>
          <a:prstGeom prst="rect">
            <a:avLst/>
          </a:prstGeom>
          <a:noFill/>
          <a:ln>
            <a:noFill/>
          </a:ln>
        </p:spPr>
      </p:pic>
      <p:sp>
        <p:nvSpPr>
          <p:cNvPr id="37" name="Shape 37"/>
          <p:cNvSpPr txBox="1"/>
          <p:nvPr/>
        </p:nvSpPr>
        <p:spPr>
          <a:xfrm>
            <a:off x="58895" y="9389067"/>
            <a:ext cx="6427143" cy="27186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65F91"/>
              </a:buClr>
              <a:buFont typeface="Roboto Condensed"/>
              <a:buNone/>
            </a:pPr>
            <a:r>
              <a:rPr b="0" i="0" lang="en-US" sz="1100" u="none" cap="none" strike="noStrike">
                <a:solidFill>
                  <a:srgbClr val="365F91"/>
                </a:solidFill>
                <a:latin typeface="Roboto Condensed"/>
                <a:ea typeface="Roboto Condensed"/>
                <a:cs typeface="Roboto Condensed"/>
                <a:sym typeface="Roboto Condensed"/>
              </a:rPr>
              <a:t>©2017 IMS Global Learning Consortium, Inc. All Rights Reserved. </a:t>
            </a:r>
            <a:endParaRPr/>
          </a:p>
        </p:txBody>
      </p:sp>
      <p:sp>
        <p:nvSpPr>
          <p:cNvPr id="38" name="Shape 38"/>
          <p:cNvSpPr txBox="1"/>
          <p:nvPr/>
        </p:nvSpPr>
        <p:spPr>
          <a:xfrm>
            <a:off x="10529661" y="9389067"/>
            <a:ext cx="6427142" cy="271869"/>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FF8100"/>
              </a:buClr>
              <a:buFont typeface="Roboto Condensed"/>
              <a:buNone/>
            </a:pPr>
            <a:r>
              <a:rPr b="0" i="0" lang="en-US" sz="1100" u="sng" cap="none" strike="noStrike">
                <a:solidFill>
                  <a:schemeClr val="hlink"/>
                </a:solidFill>
                <a:latin typeface="Roboto Condensed"/>
                <a:ea typeface="Roboto Condensed"/>
                <a:cs typeface="Roboto Condensed"/>
                <a:sym typeface="Roboto Condensed"/>
                <a:hlinkClick r:id="rId3"/>
              </a:rPr>
              <a:t>www.imsglobal.org</a:t>
            </a:r>
            <a:r>
              <a:rPr b="0" i="0" lang="en-US" sz="1100" u="none" cap="none" strike="noStrike">
                <a:solidFill>
                  <a:srgbClr val="FF8100"/>
                </a:solidFill>
                <a:latin typeface="Roboto Condensed"/>
                <a:ea typeface="Roboto Condensed"/>
                <a:cs typeface="Roboto Condensed"/>
                <a:sym typeface="Roboto Condensed"/>
              </a:rPr>
              <a:t> | @LearningImpact</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amp; Subtitle">
    <p:spTree>
      <p:nvGrpSpPr>
        <p:cNvPr id="39" name="Shape 39"/>
        <p:cNvGrpSpPr/>
        <p:nvPr/>
      </p:nvGrpSpPr>
      <p:grpSpPr>
        <a:xfrm>
          <a:off x="0" y="0"/>
          <a:ext cx="0" cy="0"/>
          <a:chOff x="0" y="0"/>
          <a:chExt cx="0" cy="0"/>
        </a:xfrm>
      </p:grpSpPr>
      <p:sp>
        <p:nvSpPr>
          <p:cNvPr id="40" name="Shape 40"/>
          <p:cNvSpPr txBox="1"/>
          <p:nvPr>
            <p:ph type="title"/>
          </p:nvPr>
        </p:nvSpPr>
        <p:spPr>
          <a:xfrm>
            <a:off x="1693385" y="1638300"/>
            <a:ext cx="13953494" cy="33020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000000"/>
              </a:buClr>
              <a:buSzPts val="1400"/>
              <a:buFont typeface="Calibri"/>
              <a:buNone/>
              <a:defRPr b="0" i="0" sz="8000" u="none" cap="none" strike="noStrike">
                <a:solidFill>
                  <a:srgbClr val="000000"/>
                </a:solidFill>
                <a:latin typeface="Calibri"/>
                <a:ea typeface="Calibri"/>
                <a:cs typeface="Calibri"/>
                <a:sym typeface="Calibri"/>
              </a:defRPr>
            </a:lvl1pPr>
            <a:lvl2pPr indent="228600" lvl="1"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2pPr>
            <a:lvl3pPr indent="457200" lvl="2"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3pPr>
            <a:lvl4pPr indent="685800" lvl="3"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4pPr>
            <a:lvl5pPr indent="914400" lvl="4"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5pPr>
            <a:lvl6pPr indent="1143000" lvl="5"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6pPr>
            <a:lvl7pPr indent="1371600" lvl="6"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7pPr>
            <a:lvl8pPr indent="1600200" lvl="7"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8pPr>
            <a:lvl9pPr indent="1828800" lvl="8"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9pPr>
          </a:lstStyle>
          <a:p/>
        </p:txBody>
      </p:sp>
      <p:sp>
        <p:nvSpPr>
          <p:cNvPr id="41" name="Shape 41"/>
          <p:cNvSpPr txBox="1"/>
          <p:nvPr>
            <p:ph idx="1" type="body"/>
          </p:nvPr>
        </p:nvSpPr>
        <p:spPr>
          <a:xfrm>
            <a:off x="1693385" y="5029200"/>
            <a:ext cx="13953494" cy="1938528"/>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0"/>
              </a:spcBef>
              <a:spcAft>
                <a:spcPts val="0"/>
              </a:spcAft>
              <a:buClr>
                <a:srgbClr val="000000"/>
              </a:buClr>
              <a:buSzPts val="2700"/>
              <a:buFont typeface="Roboto Condensed"/>
              <a:buNone/>
              <a:defRPr b="0" i="0" sz="3200" u="none" cap="none" strike="noStrike">
                <a:solidFill>
                  <a:srgbClr val="000000"/>
                </a:solidFill>
                <a:latin typeface="Roboto Condensed"/>
                <a:ea typeface="Roboto Condensed"/>
                <a:cs typeface="Roboto Condensed"/>
                <a:sym typeface="Roboto Condensed"/>
              </a:defRPr>
            </a:lvl1pPr>
            <a:lvl2pPr indent="-228600" lvl="1" marL="914400" marR="0" rtl="0" algn="ctr">
              <a:lnSpc>
                <a:spcPct val="100000"/>
              </a:lnSpc>
              <a:spcBef>
                <a:spcPts val="0"/>
              </a:spcBef>
              <a:spcAft>
                <a:spcPts val="0"/>
              </a:spcAft>
              <a:buClr>
                <a:srgbClr val="000000"/>
              </a:buClr>
              <a:buSzPts val="2700"/>
              <a:buFont typeface="Roboto Condensed"/>
              <a:buNone/>
              <a:defRPr b="0" i="0" sz="3200" u="none" cap="none" strike="noStrike">
                <a:solidFill>
                  <a:srgbClr val="000000"/>
                </a:solidFill>
                <a:latin typeface="Roboto Condensed"/>
                <a:ea typeface="Roboto Condensed"/>
                <a:cs typeface="Roboto Condensed"/>
                <a:sym typeface="Roboto Condensed"/>
              </a:defRPr>
            </a:lvl2pPr>
            <a:lvl3pPr indent="-228600" lvl="2" marL="1371600" marR="0" rtl="0" algn="ctr">
              <a:lnSpc>
                <a:spcPct val="100000"/>
              </a:lnSpc>
              <a:spcBef>
                <a:spcPts val="0"/>
              </a:spcBef>
              <a:spcAft>
                <a:spcPts val="0"/>
              </a:spcAft>
              <a:buClr>
                <a:srgbClr val="000000"/>
              </a:buClr>
              <a:buSzPts val="2700"/>
              <a:buFont typeface="Roboto Condensed"/>
              <a:buNone/>
              <a:defRPr b="0" i="0" sz="3200" u="none" cap="none" strike="noStrike">
                <a:solidFill>
                  <a:srgbClr val="000000"/>
                </a:solidFill>
                <a:latin typeface="Roboto Condensed"/>
                <a:ea typeface="Roboto Condensed"/>
                <a:cs typeface="Roboto Condensed"/>
                <a:sym typeface="Roboto Condensed"/>
              </a:defRPr>
            </a:lvl3pPr>
            <a:lvl4pPr indent="-228600" lvl="3" marL="1828800" marR="0" rtl="0" algn="ctr">
              <a:lnSpc>
                <a:spcPct val="100000"/>
              </a:lnSpc>
              <a:spcBef>
                <a:spcPts val="0"/>
              </a:spcBef>
              <a:spcAft>
                <a:spcPts val="0"/>
              </a:spcAft>
              <a:buClr>
                <a:srgbClr val="000000"/>
              </a:buClr>
              <a:buSzPts val="2700"/>
              <a:buFont typeface="Roboto Condensed"/>
              <a:buNone/>
              <a:defRPr b="0" i="0" sz="3200" u="none" cap="none" strike="noStrike">
                <a:solidFill>
                  <a:srgbClr val="000000"/>
                </a:solidFill>
                <a:latin typeface="Roboto Condensed"/>
                <a:ea typeface="Roboto Condensed"/>
                <a:cs typeface="Roboto Condensed"/>
                <a:sym typeface="Roboto Condensed"/>
              </a:defRPr>
            </a:lvl4pPr>
            <a:lvl5pPr indent="-228600" lvl="4" marL="2286000" marR="0" rtl="0" algn="ctr">
              <a:lnSpc>
                <a:spcPct val="100000"/>
              </a:lnSpc>
              <a:spcBef>
                <a:spcPts val="0"/>
              </a:spcBef>
              <a:spcAft>
                <a:spcPts val="0"/>
              </a:spcAft>
              <a:buClr>
                <a:srgbClr val="000000"/>
              </a:buClr>
              <a:buSzPts val="2700"/>
              <a:buFont typeface="Roboto Condensed"/>
              <a:buNone/>
              <a:defRPr b="0" i="0" sz="3200" u="none" cap="none" strike="noStrike">
                <a:solidFill>
                  <a:srgbClr val="000000"/>
                </a:solidFill>
                <a:latin typeface="Roboto Condensed"/>
                <a:ea typeface="Roboto Condensed"/>
                <a:cs typeface="Roboto Condensed"/>
                <a:sym typeface="Roboto Condensed"/>
              </a:defRPr>
            </a:lvl5pPr>
            <a:lvl6pPr indent="-400050" lvl="5" marL="27432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6pPr>
            <a:lvl7pPr indent="-400050" lvl="6" marL="32004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7pPr>
            <a:lvl8pPr indent="-400050" lvl="7" marL="36576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8pPr>
            <a:lvl9pPr indent="-400050" lvl="8" marL="41148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9pPr>
          </a:lstStyle>
          <a:p/>
        </p:txBody>
      </p:sp>
      <p:grpSp>
        <p:nvGrpSpPr>
          <p:cNvPr id="42" name="Shape 42"/>
          <p:cNvGrpSpPr/>
          <p:nvPr/>
        </p:nvGrpSpPr>
        <p:grpSpPr>
          <a:xfrm>
            <a:off x="-2843" y="8883650"/>
            <a:ext cx="17345951" cy="254000"/>
            <a:chOff x="0" y="0"/>
            <a:chExt cx="13009064" cy="254000"/>
          </a:xfrm>
        </p:grpSpPr>
        <p:cxnSp>
          <p:nvCxnSpPr>
            <p:cNvPr id="43" name="Shape 43"/>
            <p:cNvCxnSpPr/>
            <p:nvPr/>
          </p:nvCxnSpPr>
          <p:spPr>
            <a:xfrm>
              <a:off x="0" y="0"/>
              <a:ext cx="13009064" cy="0"/>
            </a:xfrm>
            <a:prstGeom prst="straightConnector1">
              <a:avLst/>
            </a:prstGeom>
            <a:noFill/>
            <a:ln cap="flat" cmpd="sng" w="25400">
              <a:solidFill>
                <a:srgbClr val="FF8100"/>
              </a:solidFill>
              <a:prstDash val="solid"/>
              <a:miter lim="8000"/>
              <a:headEnd len="med" w="med" type="none"/>
              <a:tailEnd len="med" w="med" type="none"/>
            </a:ln>
          </p:spPr>
        </p:cxnSp>
        <p:cxnSp>
          <p:nvCxnSpPr>
            <p:cNvPr id="44" name="Shape 44"/>
            <p:cNvCxnSpPr/>
            <p:nvPr/>
          </p:nvCxnSpPr>
          <p:spPr>
            <a:xfrm>
              <a:off x="0" y="254000"/>
              <a:ext cx="13009064" cy="0"/>
            </a:xfrm>
            <a:prstGeom prst="straightConnector1">
              <a:avLst/>
            </a:prstGeom>
            <a:noFill/>
            <a:ln cap="flat" cmpd="sng" w="25400">
              <a:solidFill>
                <a:srgbClr val="365F91"/>
              </a:solidFill>
              <a:prstDash val="solid"/>
              <a:miter lim="8000"/>
              <a:headEnd len="med" w="med" type="none"/>
              <a:tailEnd len="med" w="med" type="none"/>
            </a:ln>
          </p:spPr>
        </p:cxnSp>
        <p:cxnSp>
          <p:nvCxnSpPr>
            <p:cNvPr id="45" name="Shape 45"/>
            <p:cNvCxnSpPr/>
            <p:nvPr/>
          </p:nvCxnSpPr>
          <p:spPr>
            <a:xfrm>
              <a:off x="0" y="127000"/>
              <a:ext cx="13009064" cy="0"/>
            </a:xfrm>
            <a:prstGeom prst="straightConnector1">
              <a:avLst/>
            </a:prstGeom>
            <a:noFill/>
            <a:ln cap="flat" cmpd="sng" w="25400">
              <a:solidFill>
                <a:srgbClr val="929292"/>
              </a:solidFill>
              <a:prstDash val="solid"/>
              <a:miter lim="8000"/>
              <a:headEnd len="med" w="med" type="none"/>
              <a:tailEnd len="med" w="med" type="none"/>
            </a:ln>
          </p:spPr>
        </p:cxnSp>
      </p:grpSp>
      <p:sp>
        <p:nvSpPr>
          <p:cNvPr id="46" name="Shape 46"/>
          <p:cNvSpPr txBox="1"/>
          <p:nvPr/>
        </p:nvSpPr>
        <p:spPr>
          <a:xfrm>
            <a:off x="58895" y="9389067"/>
            <a:ext cx="6427143" cy="27186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65F91"/>
              </a:buClr>
              <a:buFont typeface="Roboto Condensed"/>
              <a:buNone/>
            </a:pPr>
            <a:r>
              <a:rPr b="0" i="0" lang="en-US" sz="1100" u="none" cap="none" strike="noStrike">
                <a:solidFill>
                  <a:srgbClr val="365F91"/>
                </a:solidFill>
                <a:latin typeface="Roboto Condensed"/>
                <a:ea typeface="Roboto Condensed"/>
                <a:cs typeface="Roboto Condensed"/>
                <a:sym typeface="Roboto Condensed"/>
              </a:rPr>
              <a:t>©2017 IMS Global Learning Consortium, Inc. All Rights Reserved. </a:t>
            </a:r>
            <a:endParaRPr/>
          </a:p>
        </p:txBody>
      </p:sp>
      <p:sp>
        <p:nvSpPr>
          <p:cNvPr id="47" name="Shape 47"/>
          <p:cNvSpPr txBox="1"/>
          <p:nvPr/>
        </p:nvSpPr>
        <p:spPr>
          <a:xfrm>
            <a:off x="10529661" y="9389067"/>
            <a:ext cx="6427142" cy="271869"/>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FF8100"/>
              </a:buClr>
              <a:buFont typeface="Roboto Condensed"/>
              <a:buNone/>
            </a:pPr>
            <a:r>
              <a:rPr b="0" i="0" lang="en-US" sz="1100" u="sng" cap="none" strike="noStrike">
                <a:solidFill>
                  <a:schemeClr val="hlink"/>
                </a:solidFill>
                <a:latin typeface="Roboto Condensed"/>
                <a:ea typeface="Roboto Condensed"/>
                <a:cs typeface="Roboto Condensed"/>
                <a:sym typeface="Roboto Condensed"/>
                <a:hlinkClick r:id="rId2"/>
              </a:rPr>
              <a:t>www.imsglobal.org</a:t>
            </a:r>
            <a:r>
              <a:rPr b="0" i="0" lang="en-US" sz="1100" u="none" cap="none" strike="noStrike">
                <a:solidFill>
                  <a:srgbClr val="FF8100"/>
                </a:solidFill>
                <a:latin typeface="Roboto Condensed"/>
                <a:ea typeface="Roboto Condensed"/>
                <a:cs typeface="Roboto Condensed"/>
                <a:sym typeface="Roboto Condensed"/>
              </a:rPr>
              <a:t> | @LearningImpact</a:t>
            </a:r>
            <a:endParaRPr/>
          </a:p>
        </p:txBody>
      </p:sp>
      <p:sp>
        <p:nvSpPr>
          <p:cNvPr id="48" name="Shape 48"/>
          <p:cNvSpPr txBox="1"/>
          <p:nvPr>
            <p:ph idx="12" type="sldNum"/>
          </p:nvPr>
        </p:nvSpPr>
        <p:spPr>
          <a:xfrm>
            <a:off x="8469304" y="9251950"/>
            <a:ext cx="384721" cy="379591"/>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Helvetica Neue Light"/>
              <a:buNone/>
            </a:pPr>
            <a:fld id="{00000000-1234-1234-1234-123412341234}" type="slidenum">
              <a:rPr b="0" i="0" lang="en-US" sz="1800" u="none" cap="none" strike="noStrike">
                <a:solidFill>
                  <a:srgbClr val="000000"/>
                </a:solidFill>
                <a:latin typeface="Helvetica Neue Light"/>
                <a:ea typeface="Helvetica Neue Light"/>
                <a:cs typeface="Helvetica Neue Light"/>
                <a:sym typeface="Helvetica Neue Light"/>
              </a:rPr>
              <a:t>‹#›</a:t>
            </a:fld>
            <a:endParaRPr b="0" i="0" sz="1800" u="none" cap="none" strike="noStrike">
              <a:solidFill>
                <a:srgbClr val="000000"/>
              </a:solidFill>
              <a:latin typeface="Helvetica Neue Light"/>
              <a:ea typeface="Helvetica Neue Light"/>
              <a:cs typeface="Helvetica Neue Light"/>
              <a:sym typeface="Helvetica Neue Light"/>
            </a:endParaRPr>
          </a:p>
        </p:txBody>
      </p:sp>
      <p:pic>
        <p:nvPicPr>
          <p:cNvPr id="49" name="Shape 49"/>
          <p:cNvPicPr preferRelativeResize="0"/>
          <p:nvPr/>
        </p:nvPicPr>
        <p:blipFill rotWithShape="1">
          <a:blip r:embed="rId3">
            <a:alphaModFix/>
          </a:blip>
          <a:srcRect b="0" l="0" r="0" t="0"/>
          <a:stretch/>
        </p:blipFill>
        <p:spPr>
          <a:xfrm>
            <a:off x="58895" y="0"/>
            <a:ext cx="7475761" cy="19924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1270039" y="444500"/>
            <a:ext cx="14800185" cy="2159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1pPr>
            <a:lvl2pPr indent="228600" lvl="1"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2pPr>
            <a:lvl3pPr indent="457200" lvl="2"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3pPr>
            <a:lvl4pPr indent="685800" lvl="3"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4pPr>
            <a:lvl5pPr indent="914400" lvl="4"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5pPr>
            <a:lvl6pPr indent="1143000" lvl="5"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6pPr>
            <a:lvl7pPr indent="1371600" lvl="6"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7pPr>
            <a:lvl8pPr indent="1600200" lvl="7"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8pPr>
            <a:lvl9pPr indent="1828800" lvl="8" marL="0" marR="0" rtl="0" algn="ctr">
              <a:lnSpc>
                <a:spcPct val="100000"/>
              </a:lnSpc>
              <a:spcBef>
                <a:spcPts val="0"/>
              </a:spcBef>
              <a:spcAft>
                <a:spcPts val="0"/>
              </a:spcAft>
              <a:buClr>
                <a:srgbClr val="000000"/>
              </a:buClr>
              <a:buSzPts val="1400"/>
              <a:buFont typeface="Roboto Condensed"/>
              <a:buNone/>
              <a:defRPr b="0" i="0" sz="6000" u="none" cap="none" strike="noStrike">
                <a:solidFill>
                  <a:srgbClr val="000000"/>
                </a:solidFill>
                <a:latin typeface="Roboto Condensed"/>
                <a:ea typeface="Roboto Condensed"/>
                <a:cs typeface="Roboto Condensed"/>
                <a:sym typeface="Roboto Condensed"/>
              </a:defRPr>
            </a:lvl9pPr>
          </a:lstStyle>
          <a:p/>
        </p:txBody>
      </p:sp>
      <p:sp>
        <p:nvSpPr>
          <p:cNvPr id="7" name="Shape 7"/>
          <p:cNvSpPr txBox="1"/>
          <p:nvPr/>
        </p:nvSpPr>
        <p:spPr>
          <a:xfrm>
            <a:off x="58895" y="9389067"/>
            <a:ext cx="6427143" cy="27186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65F91"/>
              </a:buClr>
              <a:buFont typeface="Roboto Condensed"/>
              <a:buNone/>
            </a:pPr>
            <a:r>
              <a:rPr b="0" i="0" lang="en-US" sz="1100" u="none" cap="none" strike="noStrike">
                <a:solidFill>
                  <a:srgbClr val="365F91"/>
                </a:solidFill>
                <a:latin typeface="Roboto Condensed"/>
                <a:ea typeface="Roboto Condensed"/>
                <a:cs typeface="Roboto Condensed"/>
                <a:sym typeface="Roboto Condensed"/>
              </a:rPr>
              <a:t>©2017 IMS Global Learning Consortium, Inc. All Rights Reserved. </a:t>
            </a:r>
            <a:endParaRPr/>
          </a:p>
        </p:txBody>
      </p:sp>
      <p:sp>
        <p:nvSpPr>
          <p:cNvPr id="8" name="Shape 8"/>
          <p:cNvSpPr txBox="1"/>
          <p:nvPr>
            <p:ph idx="1" type="body"/>
          </p:nvPr>
        </p:nvSpPr>
        <p:spPr>
          <a:xfrm>
            <a:off x="1270039" y="2603500"/>
            <a:ext cx="14800185" cy="6286500"/>
          </a:xfrm>
          <a:prstGeom prst="rect">
            <a:avLst/>
          </a:prstGeom>
          <a:noFill/>
          <a:ln>
            <a:noFill/>
          </a:ln>
        </p:spPr>
        <p:txBody>
          <a:bodyPr anchorCtr="0" anchor="ctr" bIns="91425" lIns="91425" spcFirstLastPara="1" rIns="91425" wrap="square" tIns="91425"/>
          <a:lstStyle>
            <a:lvl1pPr indent="-400050" lvl="0" marL="4572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1pPr>
            <a:lvl2pPr indent="-400050" lvl="1" marL="9144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2pPr>
            <a:lvl3pPr indent="-400050" lvl="2" marL="13716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3pPr>
            <a:lvl4pPr indent="-400050" lvl="3" marL="18288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4pPr>
            <a:lvl5pPr indent="-400050" lvl="4" marL="22860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5pPr>
            <a:lvl6pPr indent="-400050" lvl="5" marL="27432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6pPr>
            <a:lvl7pPr indent="-400050" lvl="6" marL="32004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7pPr>
            <a:lvl8pPr indent="-400050" lvl="7" marL="36576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8pPr>
            <a:lvl9pPr indent="-400050" lvl="8" marL="4114800" marR="0" rtl="0" algn="l">
              <a:lnSpc>
                <a:spcPct val="100000"/>
              </a:lnSpc>
              <a:spcBef>
                <a:spcPts val="4200"/>
              </a:spcBef>
              <a:spcAft>
                <a:spcPts val="0"/>
              </a:spcAft>
              <a:buClr>
                <a:srgbClr val="000000"/>
              </a:buClr>
              <a:buSzPts val="2700"/>
              <a:buFont typeface="Verdana"/>
              <a:buChar char="•"/>
              <a:defRPr b="0" i="0" sz="3600" u="none" cap="none" strike="noStrike">
                <a:solidFill>
                  <a:srgbClr val="000000"/>
                </a:solidFill>
                <a:latin typeface="Verdana"/>
                <a:ea typeface="Verdana"/>
                <a:cs typeface="Verdana"/>
                <a:sym typeface="Verdana"/>
              </a:defRPr>
            </a:lvl9pPr>
          </a:lstStyle>
          <a:p/>
        </p:txBody>
      </p:sp>
      <p:sp>
        <p:nvSpPr>
          <p:cNvPr id="9" name="Shape 9"/>
          <p:cNvSpPr txBox="1"/>
          <p:nvPr>
            <p:ph idx="12" type="sldNum"/>
          </p:nvPr>
        </p:nvSpPr>
        <p:spPr>
          <a:xfrm>
            <a:off x="8469304" y="9251950"/>
            <a:ext cx="384721" cy="379591"/>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Helvetica Neue Light"/>
              <a:buNone/>
            </a:pPr>
            <a:fld id="{00000000-1234-1234-1234-123412341234}" type="slidenum">
              <a:rPr b="0" i="0" lang="en-US" sz="1800" u="none" cap="none" strike="noStrike">
                <a:solidFill>
                  <a:srgbClr val="000000"/>
                </a:solidFill>
                <a:latin typeface="Helvetica Neue Light"/>
                <a:ea typeface="Helvetica Neue Light"/>
                <a:cs typeface="Helvetica Neue Light"/>
                <a:sym typeface="Helvetica Neue Light"/>
              </a:rPr>
              <a:t>‹#›</a:t>
            </a:fld>
            <a:endParaRPr b="0" i="0" sz="1800" u="none" cap="none" strike="noStrike">
              <a:solidFill>
                <a:srgbClr val="000000"/>
              </a:solidFill>
              <a:latin typeface="Helvetica Neue Light"/>
              <a:ea typeface="Helvetica Neue Light"/>
              <a:cs typeface="Helvetica Neue Light"/>
              <a:sym typeface="Helvetica Neue Light"/>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imsglobal.org/k12-revolu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imsglobal.org/k12-revolution" TargetMode="External"/><Relationship Id="rId4" Type="http://schemas.openxmlformats.org/officeDocument/2006/relationships/hyperlink" Target="https://www.imsglobal.org/k12-revolu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descr="globe.jpg" id="54" name="Shape 54"/>
          <p:cNvPicPr preferRelativeResize="0"/>
          <p:nvPr/>
        </p:nvPicPr>
        <p:blipFill rotWithShape="1">
          <a:blip r:embed="rId3">
            <a:alphaModFix amt="49779"/>
          </a:blip>
          <a:srcRect b="0" l="0" r="0" t="0"/>
          <a:stretch/>
        </p:blipFill>
        <p:spPr>
          <a:xfrm>
            <a:off x="4786593" y="1393312"/>
            <a:ext cx="7614676" cy="7614676"/>
          </a:xfrm>
          <a:prstGeom prst="rect">
            <a:avLst/>
          </a:prstGeom>
          <a:noFill/>
          <a:ln>
            <a:noFill/>
          </a:ln>
        </p:spPr>
      </p:pic>
      <p:sp>
        <p:nvSpPr>
          <p:cNvPr id="55" name="Shape 55"/>
          <p:cNvSpPr txBox="1"/>
          <p:nvPr/>
        </p:nvSpPr>
        <p:spPr>
          <a:xfrm>
            <a:off x="3808587" y="3567510"/>
            <a:ext cx="9977091" cy="287258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365F91"/>
              </a:buClr>
              <a:buFont typeface="Roboto Condensed"/>
              <a:buNone/>
            </a:pPr>
            <a:r>
              <a:rPr b="0" i="0" lang="en-US" sz="9000" u="none" cap="none" strike="noStrike">
                <a:solidFill>
                  <a:srgbClr val="365F91"/>
                </a:solidFill>
                <a:latin typeface="Roboto Condensed"/>
                <a:ea typeface="Roboto Condensed"/>
                <a:cs typeface="Roboto Condensed"/>
                <a:sym typeface="Roboto Condensed"/>
              </a:rPr>
              <a:t>Digital Learning</a:t>
            </a:r>
            <a:br>
              <a:rPr b="0" i="0" lang="en-US" sz="9000" u="none" cap="none" strike="noStrike">
                <a:solidFill>
                  <a:srgbClr val="365F91"/>
                </a:solidFill>
                <a:latin typeface="Roboto Condensed"/>
                <a:ea typeface="Roboto Condensed"/>
                <a:cs typeface="Roboto Condensed"/>
                <a:sym typeface="Roboto Condensed"/>
              </a:rPr>
            </a:br>
            <a:r>
              <a:rPr b="0" i="0" lang="en-US" sz="9000" u="none" cap="none" strike="noStrike">
                <a:solidFill>
                  <a:srgbClr val="365F91"/>
                </a:solidFill>
                <a:latin typeface="Roboto Condensed"/>
                <a:ea typeface="Roboto Condensed"/>
                <a:cs typeface="Roboto Condensed"/>
                <a:sym typeface="Roboto Condensed"/>
              </a:rPr>
              <a:t>r</a:t>
            </a:r>
            <a:r>
              <a:rPr b="1" i="1" lang="en-US" sz="9000" u="none" cap="none" strike="noStrike">
                <a:solidFill>
                  <a:srgbClr val="365F91"/>
                </a:solidFill>
                <a:latin typeface="Roboto Condensed"/>
                <a:ea typeface="Roboto Condensed"/>
                <a:cs typeface="Roboto Condensed"/>
                <a:sym typeface="Roboto Condensed"/>
              </a:rPr>
              <a:t>E</a:t>
            </a:r>
            <a:r>
              <a:rPr b="0" i="0" lang="en-US" sz="9000" u="none" cap="none" strike="noStrike">
                <a:solidFill>
                  <a:srgbClr val="365F91"/>
                </a:solidFill>
                <a:latin typeface="Roboto Condensed"/>
                <a:ea typeface="Roboto Condensed"/>
                <a:cs typeface="Roboto Condensed"/>
                <a:sym typeface="Roboto Condensed"/>
              </a:rPr>
              <a:t>volution Program</a:t>
            </a:r>
            <a:endParaRPr/>
          </a:p>
        </p:txBody>
      </p:sp>
      <p:pic>
        <p:nvPicPr>
          <p:cNvPr id="56" name="Shape 56"/>
          <p:cNvPicPr preferRelativeResize="0"/>
          <p:nvPr/>
        </p:nvPicPr>
        <p:blipFill rotWithShape="1">
          <a:blip r:embed="rId4">
            <a:alphaModFix/>
          </a:blip>
          <a:srcRect b="0" l="0" r="0" t="0"/>
          <a:stretch/>
        </p:blipFill>
        <p:spPr>
          <a:xfrm>
            <a:off x="192314" y="321820"/>
            <a:ext cx="5511237" cy="14688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1270040" y="444500"/>
            <a:ext cx="10232400" cy="2159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b="1" i="0" lang="en-US" sz="6000" u="none" cap="none" strike="noStrike">
                <a:solidFill>
                  <a:srgbClr val="365F91"/>
                </a:solidFill>
                <a:latin typeface="Roboto Condensed"/>
                <a:ea typeface="Roboto Condensed"/>
                <a:cs typeface="Roboto Condensed"/>
                <a:sym typeface="Roboto Condensed"/>
              </a:rPr>
              <a:t>Foundation Tier: </a:t>
            </a:r>
            <a:br>
              <a:rPr b="1" i="0" lang="en-US" sz="6000" u="none" cap="none" strike="noStrike">
                <a:solidFill>
                  <a:srgbClr val="365F91"/>
                </a:solidFill>
                <a:latin typeface="Roboto Condensed"/>
                <a:ea typeface="Roboto Condensed"/>
                <a:cs typeface="Roboto Condensed"/>
                <a:sym typeface="Roboto Condensed"/>
              </a:rPr>
            </a:br>
            <a:r>
              <a:rPr b="1" i="0" lang="en-US" sz="6000" u="none" cap="none" strike="noStrike">
                <a:solidFill>
                  <a:srgbClr val="365F91"/>
                </a:solidFill>
                <a:latin typeface="Roboto Condensed"/>
                <a:ea typeface="Roboto Condensed"/>
                <a:cs typeface="Roboto Condensed"/>
                <a:sym typeface="Roboto Condensed"/>
              </a:rPr>
              <a:t>IT Benefits</a:t>
            </a:r>
            <a:endParaRPr b="1" sz="6000">
              <a:solidFill>
                <a:srgbClr val="365F91"/>
              </a:solidFill>
              <a:latin typeface="Roboto Condensed"/>
              <a:ea typeface="Roboto Condensed"/>
              <a:cs typeface="Roboto Condensed"/>
              <a:sym typeface="Roboto Condensed"/>
            </a:endParaRPr>
          </a:p>
        </p:txBody>
      </p:sp>
      <p:sp>
        <p:nvSpPr>
          <p:cNvPr id="121" name="Shape 121"/>
          <p:cNvSpPr txBox="1"/>
          <p:nvPr>
            <p:ph idx="1" type="body"/>
          </p:nvPr>
        </p:nvSpPr>
        <p:spPr>
          <a:xfrm>
            <a:off x="1270039" y="2603500"/>
            <a:ext cx="14800200" cy="6286500"/>
          </a:xfrm>
          <a:prstGeom prst="rect">
            <a:avLst/>
          </a:prstGeom>
          <a:noFill/>
          <a:ln>
            <a:noFill/>
          </a:ln>
        </p:spPr>
        <p:txBody>
          <a:bodyPr anchorCtr="0" anchor="ctr" bIns="50800" lIns="50800" spcFirstLastPara="1" rIns="50800" wrap="square" tIns="50800">
            <a:noAutofit/>
          </a:bodyPr>
          <a:lstStyle/>
          <a:p>
            <a:pPr indent="-426718" lvl="0" marL="426718" marR="0" rtl="0" algn="l">
              <a:lnSpc>
                <a:spcPct val="100000"/>
              </a:lnSpc>
              <a:spcBef>
                <a:spcPts val="0"/>
              </a:spcBef>
              <a:spcAft>
                <a:spcPts val="0"/>
              </a:spcAft>
              <a:buClr>
                <a:srgbClr val="000000"/>
              </a:buClr>
              <a:buSzPts val="2591"/>
              <a:buFont typeface="Calibri"/>
              <a:buChar char="•"/>
            </a:pPr>
            <a:r>
              <a:rPr b="0" i="0" lang="en-US" sz="3455" u="none" cap="none" strike="noStrike">
                <a:solidFill>
                  <a:srgbClr val="000000"/>
                </a:solidFill>
                <a:latin typeface="Calibri"/>
                <a:ea typeface="Calibri"/>
                <a:cs typeface="Calibri"/>
                <a:sym typeface="Calibri"/>
              </a:rPr>
              <a:t>Save time and money while provisioning users and automatically authorizing software applications </a:t>
            </a:r>
            <a:r>
              <a:rPr b="1" i="0" lang="en-US" sz="2400" u="none" cap="none" strike="noStrike">
                <a:solidFill>
                  <a:srgbClr val="000000"/>
                </a:solidFill>
                <a:latin typeface="Calibri"/>
                <a:ea typeface="Calibri"/>
                <a:cs typeface="Calibri"/>
                <a:sym typeface="Calibri"/>
              </a:rPr>
              <a:t>(OneRoster®)</a:t>
            </a:r>
            <a:endParaRPr/>
          </a:p>
          <a:p>
            <a:pPr indent="-426718" lvl="0" marL="426718" marR="0" rtl="0" algn="l">
              <a:lnSpc>
                <a:spcPct val="100000"/>
              </a:lnSpc>
              <a:spcBef>
                <a:spcPts val="4000"/>
              </a:spcBef>
              <a:spcAft>
                <a:spcPts val="0"/>
              </a:spcAft>
              <a:buClr>
                <a:srgbClr val="000000"/>
              </a:buClr>
              <a:buSzPts val="2591"/>
              <a:buFont typeface="Calibri"/>
              <a:buChar char="•"/>
            </a:pPr>
            <a:r>
              <a:rPr b="0" i="0" lang="en-US" sz="3455" u="none" cap="none" strike="noStrike">
                <a:solidFill>
                  <a:srgbClr val="000000"/>
                </a:solidFill>
                <a:latin typeface="Calibri"/>
                <a:ea typeface="Calibri"/>
                <a:cs typeface="Calibri"/>
                <a:sym typeface="Calibri"/>
              </a:rPr>
              <a:t>Establish a trusted connection between applications for ongoing transfer of data while providing a single sign-on user experience </a:t>
            </a:r>
            <a:r>
              <a:rPr b="1" i="0" lang="en-US" sz="2400" u="none" cap="none" strike="noStrike">
                <a:solidFill>
                  <a:srgbClr val="000000"/>
                </a:solidFill>
                <a:latin typeface="Calibri"/>
                <a:ea typeface="Calibri"/>
                <a:cs typeface="Calibri"/>
                <a:sym typeface="Calibri"/>
              </a:rPr>
              <a:t>(Learning Tools Interoperability</a:t>
            </a:r>
            <a:r>
              <a:rPr b="1" lang="en-US" sz="2400">
                <a:solidFill>
                  <a:schemeClr val="dk1"/>
                </a:solidFill>
              </a:rPr>
              <a:t>®</a:t>
            </a:r>
            <a:r>
              <a:rPr b="1" i="0" lang="en-US" sz="2400" u="none" cap="none" strike="noStrike">
                <a:solidFill>
                  <a:srgbClr val="000000"/>
                </a:solidFill>
                <a:latin typeface="Calibri"/>
                <a:ea typeface="Calibri"/>
                <a:cs typeface="Calibri"/>
                <a:sym typeface="Calibri"/>
              </a:rPr>
              <a:t>)</a:t>
            </a:r>
            <a:endParaRPr b="1" i="0" sz="3200" u="none" cap="none" strike="noStrike">
              <a:solidFill>
                <a:srgbClr val="000000"/>
              </a:solidFill>
              <a:latin typeface="Calibri"/>
              <a:ea typeface="Calibri"/>
              <a:cs typeface="Calibri"/>
              <a:sym typeface="Calibri"/>
            </a:endParaRPr>
          </a:p>
          <a:p>
            <a:pPr indent="-426718" lvl="0" marL="426718" marR="0" rtl="0" algn="l">
              <a:lnSpc>
                <a:spcPct val="100000"/>
              </a:lnSpc>
              <a:spcBef>
                <a:spcPts val="4000"/>
              </a:spcBef>
              <a:spcAft>
                <a:spcPts val="0"/>
              </a:spcAft>
              <a:buClr>
                <a:srgbClr val="000000"/>
              </a:buClr>
              <a:buSzPts val="2591"/>
              <a:buFont typeface="Calibri"/>
              <a:buChar char="•"/>
            </a:pPr>
            <a:r>
              <a:rPr b="0" i="0" lang="en-US" sz="3455" u="none" cap="none" strike="noStrike">
                <a:solidFill>
                  <a:srgbClr val="000000"/>
                </a:solidFill>
                <a:latin typeface="Calibri"/>
                <a:ea typeface="Calibri"/>
                <a:cs typeface="Calibri"/>
                <a:sym typeface="Calibri"/>
              </a:rPr>
              <a:t>Secure your investment in LMS-created course content </a:t>
            </a:r>
            <a:r>
              <a:rPr b="1" i="0" lang="en-US" sz="2400" u="none" cap="none" strike="noStrike">
                <a:solidFill>
                  <a:srgbClr val="000000"/>
                </a:solidFill>
                <a:latin typeface="Calibri"/>
                <a:ea typeface="Calibri"/>
                <a:cs typeface="Calibri"/>
                <a:sym typeface="Calibri"/>
              </a:rPr>
              <a:t>(Common Cartridge</a:t>
            </a:r>
            <a:r>
              <a:rPr b="1" lang="en-US" sz="2400">
                <a:solidFill>
                  <a:schemeClr val="dk1"/>
                </a:solidFill>
              </a:rPr>
              <a:t>®</a:t>
            </a:r>
            <a:r>
              <a:rPr b="1" i="0" lang="en-US" sz="2400" u="none" cap="none" strike="noStrike">
                <a:solidFill>
                  <a:srgbClr val="000000"/>
                </a:solidFill>
                <a:latin typeface="Calibri"/>
                <a:ea typeface="Calibri"/>
                <a:cs typeface="Calibri"/>
                <a:sym typeface="Calibri"/>
              </a:rPr>
              <a:t> export)</a:t>
            </a:r>
            <a:endParaRPr b="1" i="0" sz="3600" u="none" cap="none" strike="noStrike">
              <a:solidFill>
                <a:srgbClr val="000000"/>
              </a:solidFill>
              <a:latin typeface="Calibri"/>
              <a:ea typeface="Calibri"/>
              <a:cs typeface="Calibri"/>
              <a:sym typeface="Calibri"/>
            </a:endParaRPr>
          </a:p>
        </p:txBody>
      </p:sp>
      <p:sp>
        <p:nvSpPr>
          <p:cNvPr id="122" name="Shape 122"/>
          <p:cNvSpPr txBox="1"/>
          <p:nvPr>
            <p:ph idx="12" type="sldNum"/>
          </p:nvPr>
        </p:nvSpPr>
        <p:spPr>
          <a:xfrm>
            <a:off x="8555578" y="9251950"/>
            <a:ext cx="216300" cy="3489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Roboto Condensed"/>
              <a:buNone/>
            </a:pPr>
            <a:fld id="{00000000-1234-1234-1234-123412341234}" type="slidenum">
              <a:rPr b="0" i="0" lang="en-US" sz="1600" u="none" cap="none" strike="noStrike">
                <a:solidFill>
                  <a:srgbClr val="000000"/>
                </a:solidFill>
                <a:latin typeface="Roboto Condensed"/>
                <a:ea typeface="Roboto Condensed"/>
                <a:cs typeface="Roboto Condensed"/>
                <a:sym typeface="Roboto Condensed"/>
              </a:rPr>
              <a:t>‹#›</a:t>
            </a:fld>
            <a:endParaRPr b="0" i="0" sz="1600" u="none" cap="none" strike="noStrike">
              <a:solidFill>
                <a:srgbClr val="000000"/>
              </a:solidFill>
              <a:latin typeface="Roboto Condensed"/>
              <a:ea typeface="Roboto Condensed"/>
              <a:cs typeface="Roboto Condensed"/>
              <a:sym typeface="Roboto Condensed"/>
            </a:endParaRPr>
          </a:p>
        </p:txBody>
      </p:sp>
      <p:pic>
        <p:nvPicPr>
          <p:cNvPr descr="Picture 4" id="123" name="Shape 123"/>
          <p:cNvPicPr preferRelativeResize="0"/>
          <p:nvPr/>
        </p:nvPicPr>
        <p:blipFill rotWithShape="1">
          <a:blip r:embed="rId3">
            <a:alphaModFix/>
          </a:blip>
          <a:srcRect b="0" l="0" r="0" t="0"/>
          <a:stretch/>
        </p:blipFill>
        <p:spPr>
          <a:xfrm>
            <a:off x="12061031" y="38689"/>
            <a:ext cx="2857500" cy="2437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idx="1" type="body"/>
          </p:nvPr>
        </p:nvSpPr>
        <p:spPr>
          <a:xfrm>
            <a:off x="1270050" y="2603500"/>
            <a:ext cx="14800200" cy="5915100"/>
          </a:xfrm>
          <a:prstGeom prst="rect">
            <a:avLst/>
          </a:prstGeom>
          <a:noFill/>
          <a:ln>
            <a:noFill/>
          </a:ln>
        </p:spPr>
        <p:txBody>
          <a:bodyPr anchorCtr="0" anchor="ctr" bIns="50800" lIns="50800" spcFirstLastPara="1" rIns="50800" wrap="square" tIns="50800">
            <a:noAutofit/>
          </a:bodyPr>
          <a:lstStyle/>
          <a:p>
            <a:pPr indent="-444500" lvl="0" marL="444500" marR="0" rtl="0" algn="l">
              <a:lnSpc>
                <a:spcPct val="100000"/>
              </a:lnSpc>
              <a:spcBef>
                <a:spcPts val="0"/>
              </a:spcBef>
              <a:spcAft>
                <a:spcPts val="0"/>
              </a:spcAft>
              <a:buClr>
                <a:srgbClr val="000000"/>
              </a:buClr>
              <a:buSzPts val="2700"/>
              <a:buFont typeface="Calibri"/>
              <a:buChar char="•"/>
            </a:pPr>
            <a:r>
              <a:rPr b="0" i="0" lang="en-US" sz="3600" u="none" cap="none" strike="noStrike">
                <a:solidFill>
                  <a:srgbClr val="000000"/>
                </a:solidFill>
                <a:latin typeface="Calibri"/>
                <a:ea typeface="Calibri"/>
                <a:cs typeface="Calibri"/>
                <a:sym typeface="Calibri"/>
              </a:rPr>
              <a:t>Automatically populate rosters in teaching and learning tools</a:t>
            </a:r>
            <a:endParaRPr b="0" i="0" sz="3600" u="none" cap="none" strike="noStrike">
              <a:solidFill>
                <a:srgbClr val="000000"/>
              </a:solidFill>
              <a:latin typeface="Calibri"/>
              <a:ea typeface="Calibri"/>
              <a:cs typeface="Calibri"/>
              <a:sym typeface="Calibri"/>
            </a:endParaRPr>
          </a:p>
          <a:p>
            <a:pPr indent="-444500" lvl="0" marL="444500" marR="0" rtl="0" algn="l">
              <a:lnSpc>
                <a:spcPct val="100000"/>
              </a:lnSpc>
              <a:spcBef>
                <a:spcPts val="4200"/>
              </a:spcBef>
              <a:spcAft>
                <a:spcPts val="0"/>
              </a:spcAft>
              <a:buClr>
                <a:srgbClr val="000000"/>
              </a:buClr>
              <a:buSzPts val="2700"/>
              <a:buFont typeface="Calibri"/>
              <a:buChar char="•"/>
            </a:pPr>
            <a:r>
              <a:rPr b="0" i="0" lang="en-US" sz="3600" u="none" cap="none" strike="noStrike">
                <a:solidFill>
                  <a:srgbClr val="000000"/>
                </a:solidFill>
                <a:latin typeface="Calibri"/>
                <a:ea typeface="Calibri"/>
                <a:cs typeface="Calibri"/>
                <a:sym typeface="Calibri"/>
              </a:rPr>
              <a:t>One-click, seamless launching for teachers and students from the most relevant and convenient access point (LMS, portal, LOR) </a:t>
            </a:r>
            <a:endParaRPr b="0" i="0" sz="3600" u="none" cap="none" strike="noStrike">
              <a:solidFill>
                <a:srgbClr val="000000"/>
              </a:solidFill>
              <a:latin typeface="Calibri"/>
              <a:ea typeface="Calibri"/>
              <a:cs typeface="Calibri"/>
              <a:sym typeface="Calibri"/>
            </a:endParaRPr>
          </a:p>
          <a:p>
            <a:pPr indent="-444500" lvl="0" marL="444500" rtl="0">
              <a:spcBef>
                <a:spcPts val="4200"/>
              </a:spcBef>
              <a:spcAft>
                <a:spcPts val="0"/>
              </a:spcAft>
              <a:buClr>
                <a:srgbClr val="000000"/>
              </a:buClr>
              <a:buSzPts val="2700"/>
              <a:buFont typeface="Calibri"/>
              <a:buChar char="•"/>
            </a:pPr>
            <a:r>
              <a:rPr lang="en-US">
                <a:solidFill>
                  <a:schemeClr val="dk1"/>
                </a:solidFill>
              </a:rPr>
              <a:t>Offers the greatest choice of products available in a one-stop shop (IMS Certified Product Directory via imscert.org)</a:t>
            </a:r>
            <a:endParaRPr b="0" i="0" sz="3600" u="none" cap="none" strike="noStrike">
              <a:solidFill>
                <a:srgbClr val="000000"/>
              </a:solidFill>
              <a:latin typeface="Calibri"/>
              <a:ea typeface="Calibri"/>
              <a:cs typeface="Calibri"/>
              <a:sym typeface="Calibri"/>
            </a:endParaRPr>
          </a:p>
        </p:txBody>
      </p:sp>
      <p:sp>
        <p:nvSpPr>
          <p:cNvPr id="129" name="Shape 129"/>
          <p:cNvSpPr txBox="1"/>
          <p:nvPr>
            <p:ph idx="12" type="sldNum"/>
          </p:nvPr>
        </p:nvSpPr>
        <p:spPr>
          <a:xfrm>
            <a:off x="8555578" y="9251950"/>
            <a:ext cx="216406" cy="348813"/>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Roboto Condensed"/>
              <a:buNone/>
            </a:pPr>
            <a:fld id="{00000000-1234-1234-1234-123412341234}" type="slidenum">
              <a:rPr b="0" i="0" lang="en-US" sz="1600" u="none" cap="none" strike="noStrike">
                <a:solidFill>
                  <a:srgbClr val="000000"/>
                </a:solidFill>
                <a:latin typeface="Roboto Condensed"/>
                <a:ea typeface="Roboto Condensed"/>
                <a:cs typeface="Roboto Condensed"/>
                <a:sym typeface="Roboto Condensed"/>
              </a:rPr>
              <a:t>‹#›</a:t>
            </a:fld>
            <a:endParaRPr b="0" i="0" sz="1600" u="none" cap="none" strike="noStrike">
              <a:solidFill>
                <a:srgbClr val="000000"/>
              </a:solidFill>
              <a:latin typeface="Roboto Condensed"/>
              <a:ea typeface="Roboto Condensed"/>
              <a:cs typeface="Roboto Condensed"/>
              <a:sym typeface="Roboto Condensed"/>
            </a:endParaRPr>
          </a:p>
        </p:txBody>
      </p:sp>
      <p:sp>
        <p:nvSpPr>
          <p:cNvPr id="130" name="Shape 130"/>
          <p:cNvSpPr txBox="1"/>
          <p:nvPr>
            <p:ph type="title"/>
          </p:nvPr>
        </p:nvSpPr>
        <p:spPr>
          <a:xfrm>
            <a:off x="2057400" y="444500"/>
            <a:ext cx="9445031" cy="2159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b="1" i="0" lang="en-US" sz="6000" u="none" cap="none" strike="noStrike">
                <a:solidFill>
                  <a:srgbClr val="365F91"/>
                </a:solidFill>
                <a:latin typeface="Roboto Condensed"/>
                <a:ea typeface="Roboto Condensed"/>
                <a:cs typeface="Roboto Condensed"/>
                <a:sym typeface="Roboto Condensed"/>
              </a:rPr>
              <a:t>Foundation Tier: </a:t>
            </a:r>
            <a:br>
              <a:rPr b="1" i="0" lang="en-US" sz="6000" u="none" cap="none" strike="noStrike">
                <a:solidFill>
                  <a:srgbClr val="365F91"/>
                </a:solidFill>
                <a:latin typeface="Roboto Condensed"/>
                <a:ea typeface="Roboto Condensed"/>
                <a:cs typeface="Roboto Condensed"/>
                <a:sym typeface="Roboto Condensed"/>
              </a:rPr>
            </a:br>
            <a:r>
              <a:rPr b="1" i="0" lang="en-US" sz="6000" u="none" cap="none" strike="noStrike">
                <a:solidFill>
                  <a:srgbClr val="365F91"/>
                </a:solidFill>
                <a:latin typeface="Roboto Condensed"/>
                <a:ea typeface="Roboto Condensed"/>
                <a:cs typeface="Roboto Condensed"/>
                <a:sym typeface="Roboto Condensed"/>
              </a:rPr>
              <a:t>Teaching &amp; Learning Benefits</a:t>
            </a:r>
            <a:endParaRPr b="1" sz="6000">
              <a:solidFill>
                <a:srgbClr val="365F91"/>
              </a:solidFill>
              <a:latin typeface="Roboto Condensed"/>
              <a:ea typeface="Roboto Condensed"/>
              <a:cs typeface="Roboto Condensed"/>
              <a:sym typeface="Roboto Condensed"/>
            </a:endParaRPr>
          </a:p>
        </p:txBody>
      </p:sp>
      <p:pic>
        <p:nvPicPr>
          <p:cNvPr descr="Picture 4" id="131" name="Shape 131"/>
          <p:cNvPicPr preferRelativeResize="0"/>
          <p:nvPr/>
        </p:nvPicPr>
        <p:blipFill rotWithShape="1">
          <a:blip r:embed="rId3">
            <a:alphaModFix/>
          </a:blip>
          <a:srcRect b="0" l="0" r="0" t="0"/>
          <a:stretch/>
        </p:blipFill>
        <p:spPr>
          <a:xfrm>
            <a:off x="12061031" y="38690"/>
            <a:ext cx="2857500" cy="24378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idx="4294967295" type="title"/>
          </p:nvPr>
        </p:nvSpPr>
        <p:spPr>
          <a:xfrm>
            <a:off x="1270026" y="0"/>
            <a:ext cx="14800200" cy="2159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i="0" lang="en-US" sz="6000" u="none" cap="none" strike="noStrike">
                <a:solidFill>
                  <a:srgbClr val="365F91"/>
                </a:solidFill>
              </a:rPr>
              <a:t>Digital Learning r</a:t>
            </a:r>
            <a:r>
              <a:rPr b="1" i="1" lang="en-US" sz="6000" u="none" cap="none" strike="noStrike">
                <a:solidFill>
                  <a:srgbClr val="365F91"/>
                </a:solidFill>
              </a:rPr>
              <a:t>E</a:t>
            </a:r>
            <a:r>
              <a:rPr i="0" lang="en-US" sz="6000" u="none" cap="none" strike="noStrike">
                <a:solidFill>
                  <a:srgbClr val="365F91"/>
                </a:solidFill>
              </a:rPr>
              <a:t>volution Program</a:t>
            </a:r>
            <a:endParaRPr>
              <a:solidFill>
                <a:srgbClr val="365F91"/>
              </a:solidFill>
            </a:endParaRPr>
          </a:p>
        </p:txBody>
      </p:sp>
      <p:pic>
        <p:nvPicPr>
          <p:cNvPr id="137" name="Shape 137"/>
          <p:cNvPicPr preferRelativeResize="0"/>
          <p:nvPr/>
        </p:nvPicPr>
        <p:blipFill>
          <a:blip r:embed="rId3">
            <a:alphaModFix/>
          </a:blip>
          <a:stretch>
            <a:fillRect/>
          </a:stretch>
        </p:blipFill>
        <p:spPr>
          <a:xfrm>
            <a:off x="1" y="1895475"/>
            <a:ext cx="17340251" cy="6906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2152650" y="444500"/>
            <a:ext cx="9349781" cy="2159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b="1" i="0" lang="en-US" sz="6000" u="none" cap="none" strike="noStrike">
                <a:solidFill>
                  <a:srgbClr val="365F91"/>
                </a:solidFill>
                <a:latin typeface="Roboto Condensed"/>
                <a:ea typeface="Roboto Condensed"/>
                <a:cs typeface="Roboto Condensed"/>
                <a:sym typeface="Roboto Condensed"/>
              </a:rPr>
              <a:t>Instructional Impact Tier: </a:t>
            </a:r>
            <a:br>
              <a:rPr b="1" i="0" lang="en-US" sz="6000" u="none" cap="none" strike="noStrike">
                <a:solidFill>
                  <a:srgbClr val="365F91"/>
                </a:solidFill>
                <a:latin typeface="Roboto Condensed"/>
                <a:ea typeface="Roboto Condensed"/>
                <a:cs typeface="Roboto Condensed"/>
                <a:sym typeface="Roboto Condensed"/>
              </a:rPr>
            </a:br>
            <a:r>
              <a:rPr b="1" i="0" lang="en-US" sz="6000" u="none" cap="none" strike="noStrike">
                <a:solidFill>
                  <a:srgbClr val="365F91"/>
                </a:solidFill>
                <a:latin typeface="Roboto Condensed"/>
                <a:ea typeface="Roboto Condensed"/>
                <a:cs typeface="Roboto Condensed"/>
                <a:sym typeface="Roboto Condensed"/>
              </a:rPr>
              <a:t>IT Benefits</a:t>
            </a:r>
            <a:endParaRPr b="1" sz="6000">
              <a:solidFill>
                <a:srgbClr val="365F91"/>
              </a:solidFill>
              <a:latin typeface="Roboto Condensed"/>
              <a:ea typeface="Roboto Condensed"/>
              <a:cs typeface="Roboto Condensed"/>
              <a:sym typeface="Roboto Condensed"/>
            </a:endParaRPr>
          </a:p>
        </p:txBody>
      </p:sp>
      <p:sp>
        <p:nvSpPr>
          <p:cNvPr id="143" name="Shape 143"/>
          <p:cNvSpPr txBox="1"/>
          <p:nvPr>
            <p:ph idx="1" type="body"/>
          </p:nvPr>
        </p:nvSpPr>
        <p:spPr>
          <a:xfrm>
            <a:off x="1270039" y="2603500"/>
            <a:ext cx="14800185" cy="6286500"/>
          </a:xfrm>
          <a:prstGeom prst="rect">
            <a:avLst/>
          </a:prstGeom>
          <a:noFill/>
          <a:ln>
            <a:noFill/>
          </a:ln>
        </p:spPr>
        <p:txBody>
          <a:bodyPr anchorCtr="0" anchor="ctr" bIns="50800" lIns="50800" spcFirstLastPara="1" rIns="50800" wrap="square" tIns="50800">
            <a:noAutofit/>
          </a:bodyPr>
          <a:lstStyle/>
          <a:p>
            <a:pPr indent="-444500" lvl="0" marL="444500" marR="0" rtl="0" algn="l">
              <a:lnSpc>
                <a:spcPct val="100000"/>
              </a:lnSpc>
              <a:spcBef>
                <a:spcPts val="0"/>
              </a:spcBef>
              <a:spcAft>
                <a:spcPts val="0"/>
              </a:spcAft>
              <a:buClr>
                <a:srgbClr val="000000"/>
              </a:buClr>
              <a:buSzPts val="2400"/>
              <a:buFont typeface="Calibri"/>
              <a:buChar char="•"/>
            </a:pPr>
            <a:r>
              <a:rPr b="0" i="0" lang="en-US" sz="3200" u="none" cap="none" strike="noStrike">
                <a:solidFill>
                  <a:srgbClr val="000000"/>
                </a:solidFill>
                <a:latin typeface="Calibri"/>
                <a:ea typeface="Calibri"/>
                <a:cs typeface="Calibri"/>
                <a:sym typeface="Calibri"/>
              </a:rPr>
              <a:t>Easy systems-level configuration of tools </a:t>
            </a:r>
            <a:r>
              <a:rPr b="1" i="0" lang="en-US" sz="2400" u="none" cap="none" strike="noStrike">
                <a:solidFill>
                  <a:srgbClr val="000000"/>
                </a:solidFill>
                <a:latin typeface="Calibri"/>
                <a:ea typeface="Calibri"/>
                <a:cs typeface="Calibri"/>
                <a:sym typeface="Calibri"/>
              </a:rPr>
              <a:t>(</a:t>
            </a:r>
            <a:r>
              <a:rPr b="1" lang="en-US" sz="2400"/>
              <a:t>LTI</a:t>
            </a:r>
            <a:r>
              <a:rPr b="1" i="0" lang="en-US" sz="2400" u="none" cap="none" strike="noStrike">
                <a:solidFill>
                  <a:srgbClr val="000000"/>
                </a:solidFill>
                <a:latin typeface="Calibri"/>
                <a:ea typeface="Calibri"/>
                <a:cs typeface="Calibri"/>
                <a:sym typeface="Calibri"/>
              </a:rPr>
              <a:t> </a:t>
            </a:r>
            <a:r>
              <a:rPr b="1" lang="en-US" sz="2400"/>
              <a:t>Advantage</a:t>
            </a:r>
            <a:r>
              <a:rPr b="1" i="0" lang="en-US" sz="2400" u="none" cap="none" strike="noStrike">
                <a:solidFill>
                  <a:srgbClr val="000000"/>
                </a:solidFill>
                <a:latin typeface="Calibri"/>
                <a:ea typeface="Calibri"/>
                <a:cs typeface="Calibri"/>
                <a:sym typeface="Calibri"/>
              </a:rPr>
              <a:t>)</a:t>
            </a:r>
            <a:endParaRPr/>
          </a:p>
          <a:p>
            <a:pPr indent="-444500" lvl="0" marL="444500" marR="0" rtl="0" algn="l">
              <a:lnSpc>
                <a:spcPct val="100000"/>
              </a:lnSpc>
              <a:spcBef>
                <a:spcPts val="4200"/>
              </a:spcBef>
              <a:spcAft>
                <a:spcPts val="0"/>
              </a:spcAft>
              <a:buClr>
                <a:srgbClr val="000000"/>
              </a:buClr>
              <a:buSzPts val="2400"/>
              <a:buFont typeface="Calibri"/>
              <a:buChar char="•"/>
            </a:pPr>
            <a:r>
              <a:rPr b="0" i="0" lang="en-US" sz="3200" u="none" cap="none" strike="noStrike">
                <a:solidFill>
                  <a:srgbClr val="000000"/>
                </a:solidFill>
                <a:latin typeface="Calibri"/>
                <a:ea typeface="Calibri"/>
                <a:cs typeface="Calibri"/>
                <a:sym typeface="Calibri"/>
              </a:rPr>
              <a:t>Choose and switch providers by ensuring that content and data are easily transferred among systems </a:t>
            </a:r>
            <a:r>
              <a:rPr b="1" i="0" lang="en-US" sz="2400" u="none" cap="none" strike="noStrike">
                <a:solidFill>
                  <a:srgbClr val="000000"/>
                </a:solidFill>
                <a:latin typeface="Calibri"/>
                <a:ea typeface="Calibri"/>
                <a:cs typeface="Calibri"/>
                <a:sym typeface="Calibri"/>
              </a:rPr>
              <a:t>(Thin Common Cartridge</a:t>
            </a:r>
            <a:r>
              <a:rPr b="1" lang="en-US" sz="2400">
                <a:solidFill>
                  <a:schemeClr val="dk1"/>
                </a:solidFill>
              </a:rPr>
              <a:t>®</a:t>
            </a:r>
            <a:r>
              <a:rPr b="1" i="0" lang="en-US" sz="2400" u="none" cap="none" strike="noStrike">
                <a:solidFill>
                  <a:srgbClr val="000000"/>
                </a:solidFill>
                <a:latin typeface="Calibri"/>
                <a:ea typeface="Calibri"/>
                <a:cs typeface="Calibri"/>
                <a:sym typeface="Calibri"/>
              </a:rPr>
              <a:t>)</a:t>
            </a:r>
            <a:endParaRPr/>
          </a:p>
          <a:p>
            <a:pPr indent="-444500" lvl="0" marL="444500" marR="0" rtl="0" algn="l">
              <a:lnSpc>
                <a:spcPct val="100000"/>
              </a:lnSpc>
              <a:spcBef>
                <a:spcPts val="4200"/>
              </a:spcBef>
              <a:spcAft>
                <a:spcPts val="0"/>
              </a:spcAft>
              <a:buClr>
                <a:srgbClr val="000000"/>
              </a:buClr>
              <a:buSzPts val="2400"/>
              <a:buFont typeface="Calibri"/>
              <a:buChar char="•"/>
            </a:pPr>
            <a:r>
              <a:rPr b="0" i="0" lang="en-US" sz="3200" u="none" cap="none" strike="noStrike">
                <a:solidFill>
                  <a:srgbClr val="000000"/>
                </a:solidFill>
                <a:latin typeface="Calibri"/>
                <a:ea typeface="Calibri"/>
                <a:cs typeface="Calibri"/>
                <a:sym typeface="Calibri"/>
              </a:rPr>
              <a:t>Ensure data integrity by removing the need to manually re-enter assignment scores from various tools into the gradebook </a:t>
            </a:r>
            <a:r>
              <a:rPr b="1" i="0" lang="en-US" sz="2400" u="none" cap="none" strike="noStrike">
                <a:solidFill>
                  <a:srgbClr val="000000"/>
                </a:solidFill>
                <a:latin typeface="Calibri"/>
                <a:ea typeface="Calibri"/>
                <a:cs typeface="Calibri"/>
                <a:sym typeface="Calibri"/>
              </a:rPr>
              <a:t>(OneRoster Gradebook Services)</a:t>
            </a:r>
            <a:endParaRPr b="1" i="0" sz="3200" u="none" cap="none" strike="noStrike">
              <a:solidFill>
                <a:srgbClr val="000000"/>
              </a:solidFill>
              <a:latin typeface="Calibri"/>
              <a:ea typeface="Calibri"/>
              <a:cs typeface="Calibri"/>
              <a:sym typeface="Calibri"/>
            </a:endParaRPr>
          </a:p>
        </p:txBody>
      </p:sp>
      <p:sp>
        <p:nvSpPr>
          <p:cNvPr id="144" name="Shape 144"/>
          <p:cNvSpPr txBox="1"/>
          <p:nvPr>
            <p:ph idx="12" type="sldNum"/>
          </p:nvPr>
        </p:nvSpPr>
        <p:spPr>
          <a:xfrm>
            <a:off x="8555578" y="9251950"/>
            <a:ext cx="216406" cy="348813"/>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Roboto Condensed"/>
              <a:buNone/>
            </a:pPr>
            <a:fld id="{00000000-1234-1234-1234-123412341234}" type="slidenum">
              <a:rPr b="0" i="0" lang="en-US" sz="1600" u="none" cap="none" strike="noStrike">
                <a:solidFill>
                  <a:srgbClr val="000000"/>
                </a:solidFill>
                <a:latin typeface="Roboto Condensed"/>
                <a:ea typeface="Roboto Condensed"/>
                <a:cs typeface="Roboto Condensed"/>
                <a:sym typeface="Roboto Condensed"/>
              </a:rPr>
              <a:t>‹#›</a:t>
            </a:fld>
            <a:endParaRPr b="0" i="0" sz="1600" u="none" cap="none" strike="noStrike">
              <a:solidFill>
                <a:srgbClr val="000000"/>
              </a:solidFill>
              <a:latin typeface="Roboto Condensed"/>
              <a:ea typeface="Roboto Condensed"/>
              <a:cs typeface="Roboto Condensed"/>
              <a:sym typeface="Roboto Condensed"/>
            </a:endParaRPr>
          </a:p>
        </p:txBody>
      </p:sp>
      <p:pic>
        <p:nvPicPr>
          <p:cNvPr id="145" name="Shape 145"/>
          <p:cNvPicPr preferRelativeResize="0"/>
          <p:nvPr/>
        </p:nvPicPr>
        <p:blipFill rotWithShape="1">
          <a:blip r:embed="rId3">
            <a:alphaModFix/>
          </a:blip>
          <a:srcRect b="0" l="0" r="0" t="0"/>
          <a:stretch/>
        </p:blipFill>
        <p:spPr>
          <a:xfrm>
            <a:off x="11904397" y="241300"/>
            <a:ext cx="2870200" cy="2152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idx="1" type="body"/>
          </p:nvPr>
        </p:nvSpPr>
        <p:spPr>
          <a:xfrm>
            <a:off x="1270039" y="2603500"/>
            <a:ext cx="14800185" cy="6286500"/>
          </a:xfrm>
          <a:prstGeom prst="rect">
            <a:avLst/>
          </a:prstGeom>
          <a:noFill/>
          <a:ln>
            <a:noFill/>
          </a:ln>
        </p:spPr>
        <p:txBody>
          <a:bodyPr anchorCtr="0" anchor="ctr" bIns="50800" lIns="50800" spcFirstLastPara="1" rIns="50800" wrap="square" tIns="50800">
            <a:noAutofit/>
          </a:bodyPr>
          <a:lstStyle/>
          <a:p>
            <a:pPr indent="-364489" lvl="0" marL="364489" marR="0" rtl="0" algn="l">
              <a:lnSpc>
                <a:spcPct val="100000"/>
              </a:lnSpc>
              <a:spcBef>
                <a:spcPts val="0"/>
              </a:spcBef>
              <a:spcAft>
                <a:spcPts val="0"/>
              </a:spcAft>
              <a:buClr>
                <a:srgbClr val="000000"/>
              </a:buClr>
              <a:buSzPts val="2400"/>
              <a:buFont typeface="Calibri"/>
              <a:buChar char="•"/>
            </a:pPr>
            <a:r>
              <a:rPr lang="en-US" sz="3200"/>
              <a:t>Integrate multiple sources of digital curriculum, learning apps and tools, and assessment products</a:t>
            </a:r>
            <a:endParaRPr b="0" i="0" sz="3200" u="none" cap="none" strike="noStrike">
              <a:solidFill>
                <a:srgbClr val="000000"/>
              </a:solidFill>
              <a:latin typeface="Calibri"/>
              <a:ea typeface="Calibri"/>
              <a:cs typeface="Calibri"/>
              <a:sym typeface="Calibri"/>
            </a:endParaRPr>
          </a:p>
          <a:p>
            <a:pPr indent="-364489" lvl="0" marL="364489" marR="0" rtl="0" algn="l">
              <a:lnSpc>
                <a:spcPct val="100000"/>
              </a:lnSpc>
              <a:spcBef>
                <a:spcPts val="3400"/>
              </a:spcBef>
              <a:spcAft>
                <a:spcPts val="0"/>
              </a:spcAft>
              <a:buClr>
                <a:srgbClr val="000000"/>
              </a:buClr>
              <a:buSzPts val="2400"/>
              <a:buFont typeface="Calibri"/>
              <a:buChar char="•"/>
            </a:pPr>
            <a:r>
              <a:rPr b="0" i="0" lang="en-US" sz="3200" u="none" cap="none" strike="noStrike">
                <a:solidFill>
                  <a:srgbClr val="000000"/>
                </a:solidFill>
                <a:latin typeface="Calibri"/>
                <a:ea typeface="Calibri"/>
                <a:cs typeface="Calibri"/>
                <a:sym typeface="Calibri"/>
              </a:rPr>
              <a:t>Access to discrete learning objects and assessment items in the right place at the right time</a:t>
            </a:r>
            <a:endParaRPr b="0" i="0" sz="3200" u="none" cap="none" strike="noStrike">
              <a:solidFill>
                <a:srgbClr val="000000"/>
              </a:solidFill>
              <a:latin typeface="Calibri"/>
              <a:ea typeface="Calibri"/>
              <a:cs typeface="Calibri"/>
              <a:sym typeface="Calibri"/>
            </a:endParaRPr>
          </a:p>
          <a:p>
            <a:pPr indent="-364489" lvl="0" marL="364489" marR="0" rtl="0" algn="l">
              <a:lnSpc>
                <a:spcPct val="100000"/>
              </a:lnSpc>
              <a:spcBef>
                <a:spcPts val="3400"/>
              </a:spcBef>
              <a:spcAft>
                <a:spcPts val="0"/>
              </a:spcAft>
              <a:buClr>
                <a:srgbClr val="000000"/>
              </a:buClr>
              <a:buSzPts val="2400"/>
              <a:buFont typeface="Calibri"/>
              <a:buChar char="•"/>
            </a:pPr>
            <a:r>
              <a:rPr b="0" i="0" lang="en-US" sz="3200" u="none" cap="none" strike="noStrike">
                <a:solidFill>
                  <a:srgbClr val="000000"/>
                </a:solidFill>
                <a:latin typeface="Calibri"/>
                <a:ea typeface="Calibri"/>
                <a:cs typeface="Calibri"/>
                <a:sym typeface="Calibri"/>
              </a:rPr>
              <a:t>Means for collecting assignment scores and grades across a wide array of digital resources in a single place of record </a:t>
            </a:r>
            <a:endParaRPr b="0" i="0" sz="3200" u="none" cap="none" strike="noStrike">
              <a:solidFill>
                <a:srgbClr val="000000"/>
              </a:solidFill>
              <a:latin typeface="Calibri"/>
              <a:ea typeface="Calibri"/>
              <a:cs typeface="Calibri"/>
              <a:sym typeface="Calibri"/>
            </a:endParaRPr>
          </a:p>
          <a:p>
            <a:pPr indent="-364489" lvl="0" marL="364489" marR="0" rtl="0" algn="l">
              <a:lnSpc>
                <a:spcPct val="100000"/>
              </a:lnSpc>
              <a:spcBef>
                <a:spcPts val="3400"/>
              </a:spcBef>
              <a:spcAft>
                <a:spcPts val="0"/>
              </a:spcAft>
              <a:buClr>
                <a:srgbClr val="000000"/>
              </a:buClr>
              <a:buSzPts val="2400"/>
              <a:buFont typeface="Calibri"/>
              <a:buChar char="•"/>
            </a:pPr>
            <a:r>
              <a:rPr b="0" i="0" lang="en-US" sz="3200" u="none" cap="none" strike="noStrike">
                <a:solidFill>
                  <a:srgbClr val="000000"/>
                </a:solidFill>
                <a:latin typeface="Calibri"/>
                <a:ea typeface="Calibri"/>
                <a:cs typeface="Calibri"/>
                <a:sym typeface="Calibri"/>
              </a:rPr>
              <a:t>Enables integration of a variety of summative and formative assessment products, including third-party item banks, to provide educators with </a:t>
            </a:r>
            <a:r>
              <a:rPr lang="en-US" sz="3200"/>
              <a:t>actionable</a:t>
            </a:r>
            <a:r>
              <a:rPr b="0" i="0" lang="en-US" sz="3200" u="none" cap="none" strike="noStrike">
                <a:solidFill>
                  <a:srgbClr val="000000"/>
                </a:solidFill>
                <a:latin typeface="Calibri"/>
                <a:ea typeface="Calibri"/>
                <a:cs typeface="Calibri"/>
                <a:sym typeface="Calibri"/>
              </a:rPr>
              <a:t> data to inform student interventions and instruction</a:t>
            </a:r>
            <a:endParaRPr b="0" i="0" sz="3200" u="none" cap="none" strike="noStrike">
              <a:solidFill>
                <a:srgbClr val="000000"/>
              </a:solidFill>
              <a:latin typeface="Calibri"/>
              <a:ea typeface="Calibri"/>
              <a:cs typeface="Calibri"/>
              <a:sym typeface="Calibri"/>
            </a:endParaRPr>
          </a:p>
        </p:txBody>
      </p:sp>
      <p:sp>
        <p:nvSpPr>
          <p:cNvPr id="151" name="Shape 151"/>
          <p:cNvSpPr txBox="1"/>
          <p:nvPr>
            <p:ph idx="12" type="sldNum"/>
          </p:nvPr>
        </p:nvSpPr>
        <p:spPr>
          <a:xfrm>
            <a:off x="8496555" y="9251950"/>
            <a:ext cx="330219" cy="348813"/>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Roboto Condensed"/>
              <a:buNone/>
            </a:pPr>
            <a:fld id="{00000000-1234-1234-1234-123412341234}" type="slidenum">
              <a:rPr b="0" i="0" lang="en-US" sz="1600" u="none" cap="none" strike="noStrike">
                <a:solidFill>
                  <a:srgbClr val="000000"/>
                </a:solidFill>
                <a:latin typeface="Roboto Condensed"/>
                <a:ea typeface="Roboto Condensed"/>
                <a:cs typeface="Roboto Condensed"/>
                <a:sym typeface="Roboto Condensed"/>
              </a:rPr>
              <a:t>‹#›</a:t>
            </a:fld>
            <a:endParaRPr b="0" i="0" sz="1600" u="none" cap="none" strike="noStrike">
              <a:solidFill>
                <a:srgbClr val="000000"/>
              </a:solidFill>
              <a:latin typeface="Roboto Condensed"/>
              <a:ea typeface="Roboto Condensed"/>
              <a:cs typeface="Roboto Condensed"/>
              <a:sym typeface="Roboto Condensed"/>
            </a:endParaRPr>
          </a:p>
        </p:txBody>
      </p:sp>
      <p:sp>
        <p:nvSpPr>
          <p:cNvPr id="152" name="Shape 152"/>
          <p:cNvSpPr txBox="1"/>
          <p:nvPr>
            <p:ph type="title"/>
          </p:nvPr>
        </p:nvSpPr>
        <p:spPr>
          <a:xfrm>
            <a:off x="1270040" y="444500"/>
            <a:ext cx="10232392" cy="2159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b="1" i="0" lang="en-US" sz="6000" u="none" cap="none" strike="noStrike">
                <a:solidFill>
                  <a:srgbClr val="365F91"/>
                </a:solidFill>
                <a:latin typeface="Roboto Condensed"/>
                <a:ea typeface="Roboto Condensed"/>
                <a:cs typeface="Roboto Condensed"/>
                <a:sym typeface="Roboto Condensed"/>
              </a:rPr>
              <a:t>Instructional Impact Tier: Teaching &amp; Learning Benefits</a:t>
            </a:r>
            <a:endParaRPr b="1" sz="6000">
              <a:solidFill>
                <a:srgbClr val="365F91"/>
              </a:solidFill>
              <a:latin typeface="Roboto Condensed"/>
              <a:ea typeface="Roboto Condensed"/>
              <a:cs typeface="Roboto Condensed"/>
              <a:sym typeface="Roboto Condensed"/>
            </a:endParaRPr>
          </a:p>
        </p:txBody>
      </p:sp>
      <p:pic>
        <p:nvPicPr>
          <p:cNvPr id="153" name="Shape 153"/>
          <p:cNvPicPr preferRelativeResize="0"/>
          <p:nvPr/>
        </p:nvPicPr>
        <p:blipFill rotWithShape="1">
          <a:blip r:embed="rId3">
            <a:alphaModFix/>
          </a:blip>
          <a:srcRect b="0" l="0" r="0" t="0"/>
          <a:stretch/>
        </p:blipFill>
        <p:spPr>
          <a:xfrm>
            <a:off x="11885347" y="273050"/>
            <a:ext cx="2871465" cy="2152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idx="4294967295" type="title"/>
          </p:nvPr>
        </p:nvSpPr>
        <p:spPr>
          <a:xfrm>
            <a:off x="1270026" y="0"/>
            <a:ext cx="14800200" cy="2159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i="0" lang="en-US" sz="6000" u="none" cap="none" strike="noStrike">
                <a:solidFill>
                  <a:srgbClr val="365F91"/>
                </a:solidFill>
              </a:rPr>
              <a:t>Digital Learning r</a:t>
            </a:r>
            <a:r>
              <a:rPr b="1" i="1" lang="en-US" sz="6000" u="none" cap="none" strike="noStrike">
                <a:solidFill>
                  <a:srgbClr val="365F91"/>
                </a:solidFill>
              </a:rPr>
              <a:t>E</a:t>
            </a:r>
            <a:r>
              <a:rPr i="0" lang="en-US" sz="6000" u="none" cap="none" strike="noStrike">
                <a:solidFill>
                  <a:srgbClr val="365F91"/>
                </a:solidFill>
              </a:rPr>
              <a:t>volution Program</a:t>
            </a:r>
            <a:endParaRPr>
              <a:solidFill>
                <a:srgbClr val="365F91"/>
              </a:solidFill>
            </a:endParaRPr>
          </a:p>
        </p:txBody>
      </p:sp>
      <p:pic>
        <p:nvPicPr>
          <p:cNvPr id="159" name="Shape 159"/>
          <p:cNvPicPr preferRelativeResize="0"/>
          <p:nvPr/>
        </p:nvPicPr>
        <p:blipFill>
          <a:blip r:embed="rId3">
            <a:alphaModFix/>
          </a:blip>
          <a:stretch>
            <a:fillRect/>
          </a:stretch>
        </p:blipFill>
        <p:spPr>
          <a:xfrm>
            <a:off x="0" y="2094353"/>
            <a:ext cx="17428102" cy="69419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513350" y="444500"/>
            <a:ext cx="12507000" cy="2159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b="1" i="0" lang="en-US" sz="6000" u="none" cap="none" strike="noStrike">
                <a:solidFill>
                  <a:srgbClr val="365F91"/>
                </a:solidFill>
                <a:latin typeface="Roboto Condensed"/>
                <a:ea typeface="Roboto Condensed"/>
                <a:cs typeface="Roboto Condensed"/>
                <a:sym typeface="Roboto Condensed"/>
              </a:rPr>
              <a:t>Advanc</a:t>
            </a:r>
            <a:r>
              <a:rPr b="1" lang="en-US" sz="6000">
                <a:solidFill>
                  <a:srgbClr val="365F91"/>
                </a:solidFill>
                <a:latin typeface="Roboto Condensed"/>
                <a:ea typeface="Roboto Condensed"/>
                <a:cs typeface="Roboto Condensed"/>
                <a:sym typeface="Roboto Condensed"/>
              </a:rPr>
              <a:t>ed</a:t>
            </a:r>
            <a:r>
              <a:rPr b="1" i="0" lang="en-US" sz="6000" u="none" cap="none" strike="noStrike">
                <a:solidFill>
                  <a:srgbClr val="365F91"/>
                </a:solidFill>
                <a:latin typeface="Roboto Condensed"/>
                <a:ea typeface="Roboto Condensed"/>
                <a:cs typeface="Roboto Condensed"/>
                <a:sym typeface="Roboto Condensed"/>
              </a:rPr>
              <a:t> Insights &amp; Achievement Tier: </a:t>
            </a:r>
            <a:br>
              <a:rPr b="1" i="0" lang="en-US" sz="6000" u="none" cap="none" strike="noStrike">
                <a:solidFill>
                  <a:srgbClr val="365F91"/>
                </a:solidFill>
                <a:latin typeface="Roboto Condensed"/>
                <a:ea typeface="Roboto Condensed"/>
                <a:cs typeface="Roboto Condensed"/>
                <a:sym typeface="Roboto Condensed"/>
              </a:rPr>
            </a:br>
            <a:r>
              <a:rPr b="1" i="0" lang="en-US" sz="6000" u="none" cap="none" strike="noStrike">
                <a:solidFill>
                  <a:srgbClr val="365F91"/>
                </a:solidFill>
                <a:latin typeface="Roboto Condensed"/>
                <a:ea typeface="Roboto Condensed"/>
                <a:cs typeface="Roboto Condensed"/>
                <a:sym typeface="Roboto Condensed"/>
              </a:rPr>
              <a:t>IT Benefits</a:t>
            </a:r>
            <a:endParaRPr b="1" sz="6000">
              <a:solidFill>
                <a:srgbClr val="365F91"/>
              </a:solidFill>
              <a:latin typeface="Roboto Condensed"/>
              <a:ea typeface="Roboto Condensed"/>
              <a:cs typeface="Roboto Condensed"/>
              <a:sym typeface="Roboto Condensed"/>
            </a:endParaRPr>
          </a:p>
        </p:txBody>
      </p:sp>
      <p:sp>
        <p:nvSpPr>
          <p:cNvPr id="165" name="Shape 165"/>
          <p:cNvSpPr txBox="1"/>
          <p:nvPr>
            <p:ph idx="1" type="body"/>
          </p:nvPr>
        </p:nvSpPr>
        <p:spPr>
          <a:xfrm>
            <a:off x="1270039" y="2603500"/>
            <a:ext cx="15112960" cy="6286500"/>
          </a:xfrm>
          <a:prstGeom prst="rect">
            <a:avLst/>
          </a:prstGeom>
          <a:noFill/>
          <a:ln>
            <a:noFill/>
          </a:ln>
        </p:spPr>
        <p:txBody>
          <a:bodyPr anchorCtr="0" anchor="ctr" bIns="50800" lIns="50800" spcFirstLastPara="1" rIns="50800" wrap="square" tIns="50800">
            <a:noAutofit/>
          </a:bodyPr>
          <a:lstStyle/>
          <a:p>
            <a:pPr indent="-364488" lvl="0" marL="364488" marR="0" rtl="0" algn="l">
              <a:lnSpc>
                <a:spcPct val="100000"/>
              </a:lnSpc>
              <a:spcBef>
                <a:spcPts val="3600"/>
              </a:spcBef>
              <a:spcAft>
                <a:spcPts val="0"/>
              </a:spcAft>
              <a:buSzPts val="2400"/>
              <a:buChar char="•"/>
            </a:pPr>
            <a:r>
              <a:rPr lang="en-US" sz="3200"/>
              <a:t>Understand</a:t>
            </a:r>
            <a:r>
              <a:rPr lang="en-US" sz="3200">
                <a:solidFill>
                  <a:schemeClr val="dk1"/>
                </a:solidFill>
              </a:rPr>
              <a:t> and visualize product usage data from different sources and present this information to students, faculty, and advisors in meaningful ways </a:t>
            </a:r>
            <a:r>
              <a:rPr b="1" lang="en-US" sz="2400">
                <a:solidFill>
                  <a:schemeClr val="dk1"/>
                </a:solidFill>
              </a:rPr>
              <a:t>(Caliper Analytics®)</a:t>
            </a:r>
            <a:endParaRPr sz="3200"/>
          </a:p>
          <a:p>
            <a:pPr indent="-386715" lvl="0" marL="386715" marR="0" rtl="0" algn="l">
              <a:lnSpc>
                <a:spcPct val="100000"/>
              </a:lnSpc>
              <a:spcBef>
                <a:spcPts val="3600"/>
              </a:spcBef>
              <a:spcAft>
                <a:spcPts val="0"/>
              </a:spcAft>
              <a:buClr>
                <a:srgbClr val="000000"/>
              </a:buClr>
              <a:buSzPts val="2400"/>
              <a:buFont typeface="Calibri"/>
              <a:buChar char="•"/>
            </a:pPr>
            <a:r>
              <a:rPr b="0" i="0" lang="en-US" sz="3200" u="none" cap="none" strike="noStrike">
                <a:solidFill>
                  <a:srgbClr val="000000"/>
                </a:solidFill>
                <a:latin typeface="Calibri"/>
                <a:ea typeface="Calibri"/>
                <a:cs typeface="Calibri"/>
                <a:sym typeface="Calibri"/>
              </a:rPr>
              <a:t>Ensure easy data aggregation for items aligned to learning standards by implementing a universal identifier across all products </a:t>
            </a:r>
            <a:r>
              <a:rPr b="1" i="0" lang="en-US" sz="2400" u="none" cap="none" strike="noStrike">
                <a:solidFill>
                  <a:srgbClr val="000000"/>
                </a:solidFill>
                <a:latin typeface="Calibri"/>
                <a:ea typeface="Calibri"/>
                <a:cs typeface="Calibri"/>
                <a:sym typeface="Calibri"/>
              </a:rPr>
              <a:t>(Competency and Academic Standards Exchange™ (CASE</a:t>
            </a:r>
            <a:r>
              <a:rPr b="1" lang="en-US" sz="2400">
                <a:solidFill>
                  <a:schemeClr val="dk1"/>
                </a:solidFill>
              </a:rPr>
              <a:t>™</a:t>
            </a:r>
            <a:r>
              <a:rPr b="1" i="0" lang="en-US" sz="2400" u="none" cap="none" strike="noStrike">
                <a:solidFill>
                  <a:srgbClr val="000000"/>
                </a:solidFill>
                <a:latin typeface="Calibri"/>
                <a:ea typeface="Calibri"/>
                <a:cs typeface="Calibri"/>
                <a:sym typeface="Calibri"/>
              </a:rPr>
              <a:t>))</a:t>
            </a:r>
            <a:endParaRPr b="1" i="0" sz="3200" u="none" cap="none" strike="noStrike">
              <a:solidFill>
                <a:srgbClr val="000000"/>
              </a:solidFill>
              <a:latin typeface="Calibri"/>
              <a:ea typeface="Calibri"/>
              <a:cs typeface="Calibri"/>
              <a:sym typeface="Calibri"/>
            </a:endParaRPr>
          </a:p>
          <a:p>
            <a:pPr indent="-386715" lvl="0" marL="386715" marR="0" rtl="0" algn="l">
              <a:lnSpc>
                <a:spcPct val="100000"/>
              </a:lnSpc>
              <a:spcBef>
                <a:spcPts val="3600"/>
              </a:spcBef>
              <a:spcAft>
                <a:spcPts val="0"/>
              </a:spcAft>
              <a:buClr>
                <a:srgbClr val="000000"/>
              </a:buClr>
              <a:buSzPts val="2400"/>
              <a:buFont typeface="Calibri"/>
              <a:buChar char="•"/>
            </a:pPr>
            <a:r>
              <a:rPr lang="en-US" sz="3200"/>
              <a:t>Quickly and securely integrate digital badging platforms with other systems without requiring custom integrations</a:t>
            </a:r>
            <a:r>
              <a:rPr b="0" i="0" lang="en-US" sz="2800" u="none" cap="none" strike="noStrike">
                <a:solidFill>
                  <a:srgbClr val="000000"/>
                </a:solidFill>
                <a:latin typeface="Calibri"/>
                <a:ea typeface="Calibri"/>
                <a:cs typeface="Calibri"/>
                <a:sym typeface="Calibri"/>
              </a:rPr>
              <a:t> </a:t>
            </a:r>
            <a:r>
              <a:rPr b="1" i="0" lang="en-US" sz="2400" u="none" cap="none" strike="noStrike">
                <a:solidFill>
                  <a:srgbClr val="000000"/>
                </a:solidFill>
                <a:latin typeface="Calibri"/>
                <a:ea typeface="Calibri"/>
                <a:cs typeface="Calibri"/>
                <a:sym typeface="Calibri"/>
              </a:rPr>
              <a:t>(Open Badges)</a:t>
            </a:r>
            <a:endParaRPr/>
          </a:p>
          <a:p>
            <a:pPr indent="-386715" lvl="0" marL="386715" marR="0" rtl="0" algn="l">
              <a:lnSpc>
                <a:spcPct val="100000"/>
              </a:lnSpc>
              <a:spcBef>
                <a:spcPts val="3600"/>
              </a:spcBef>
              <a:spcAft>
                <a:spcPts val="3600"/>
              </a:spcAft>
              <a:buClr>
                <a:srgbClr val="000000"/>
              </a:buClr>
              <a:buSzPts val="2400"/>
              <a:buFont typeface="Calibri"/>
              <a:buChar char="•"/>
            </a:pPr>
            <a:r>
              <a:rPr b="0" i="0" lang="en-US" sz="3200" u="none" cap="none" strike="noStrike">
                <a:solidFill>
                  <a:srgbClr val="000000"/>
                </a:solidFill>
                <a:latin typeface="Calibri"/>
                <a:ea typeface="Calibri"/>
                <a:cs typeface="Calibri"/>
                <a:sym typeface="Calibri"/>
              </a:rPr>
              <a:t>Simplify record-keeping and transmission of digital student records </a:t>
            </a:r>
            <a:r>
              <a:rPr b="1" i="0" lang="en-US" sz="2400" u="none" cap="none" strike="noStrike">
                <a:solidFill>
                  <a:srgbClr val="000000"/>
                </a:solidFill>
                <a:latin typeface="Calibri"/>
                <a:ea typeface="Calibri"/>
                <a:cs typeface="Calibri"/>
                <a:sym typeface="Calibri"/>
              </a:rPr>
              <a:t>(Extended Transcript)</a:t>
            </a:r>
            <a:endParaRPr b="1" i="0" sz="2800" u="none" cap="none" strike="noStrike">
              <a:solidFill>
                <a:srgbClr val="000000"/>
              </a:solidFill>
              <a:latin typeface="Calibri"/>
              <a:ea typeface="Calibri"/>
              <a:cs typeface="Calibri"/>
              <a:sym typeface="Calibri"/>
            </a:endParaRPr>
          </a:p>
        </p:txBody>
      </p:sp>
      <p:sp>
        <p:nvSpPr>
          <p:cNvPr id="166" name="Shape 166"/>
          <p:cNvSpPr txBox="1"/>
          <p:nvPr>
            <p:ph idx="12" type="sldNum"/>
          </p:nvPr>
        </p:nvSpPr>
        <p:spPr>
          <a:xfrm>
            <a:off x="8496555" y="9251950"/>
            <a:ext cx="330219" cy="348813"/>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Roboto Condensed"/>
              <a:buNone/>
            </a:pPr>
            <a:fld id="{00000000-1234-1234-1234-123412341234}" type="slidenum">
              <a:rPr b="0" i="0" lang="en-US" sz="1600" u="none" cap="none" strike="noStrike">
                <a:solidFill>
                  <a:srgbClr val="000000"/>
                </a:solidFill>
                <a:latin typeface="Roboto Condensed"/>
                <a:ea typeface="Roboto Condensed"/>
                <a:cs typeface="Roboto Condensed"/>
                <a:sym typeface="Roboto Condensed"/>
              </a:rPr>
              <a:t>‹#›</a:t>
            </a:fld>
            <a:endParaRPr b="0" i="0" sz="1600" u="none" cap="none" strike="noStrike">
              <a:solidFill>
                <a:srgbClr val="000000"/>
              </a:solidFill>
              <a:latin typeface="Roboto Condensed"/>
              <a:ea typeface="Roboto Condensed"/>
              <a:cs typeface="Roboto Condensed"/>
              <a:sym typeface="Roboto Condensed"/>
            </a:endParaRPr>
          </a:p>
        </p:txBody>
      </p:sp>
      <p:pic>
        <p:nvPicPr>
          <p:cNvPr id="167" name="Shape 167"/>
          <p:cNvPicPr preferRelativeResize="0"/>
          <p:nvPr/>
        </p:nvPicPr>
        <p:blipFill>
          <a:blip r:embed="rId3">
            <a:alphaModFix/>
          </a:blip>
          <a:stretch>
            <a:fillRect/>
          </a:stretch>
        </p:blipFill>
        <p:spPr>
          <a:xfrm>
            <a:off x="14549875" y="278700"/>
            <a:ext cx="2159099" cy="2159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idx="1" type="body"/>
          </p:nvPr>
        </p:nvSpPr>
        <p:spPr>
          <a:xfrm>
            <a:off x="1270039" y="2603500"/>
            <a:ext cx="15112960" cy="6286500"/>
          </a:xfrm>
          <a:prstGeom prst="rect">
            <a:avLst/>
          </a:prstGeom>
          <a:noFill/>
          <a:ln>
            <a:noFill/>
          </a:ln>
        </p:spPr>
        <p:txBody>
          <a:bodyPr anchorCtr="0" anchor="ctr" bIns="50800" lIns="50800" spcFirstLastPara="1" rIns="50800" wrap="square" tIns="50800">
            <a:noAutofit/>
          </a:bodyPr>
          <a:lstStyle/>
          <a:p>
            <a:pPr indent="-328928" lvl="0" marL="328928" rtl="0">
              <a:spcBef>
                <a:spcPts val="3100"/>
              </a:spcBef>
              <a:spcAft>
                <a:spcPts val="0"/>
              </a:spcAft>
              <a:buClr>
                <a:srgbClr val="000000"/>
              </a:buClr>
              <a:buSzPts val="2400"/>
              <a:buFont typeface="Calibri"/>
              <a:buChar char="•"/>
            </a:pPr>
            <a:r>
              <a:rPr lang="en-US" sz="3200">
                <a:solidFill>
                  <a:schemeClr val="dk1"/>
                </a:solidFill>
              </a:rPr>
              <a:t>View students’ product usage to better understand the return on learning of technology investments</a:t>
            </a:r>
            <a:endParaRPr sz="3200"/>
          </a:p>
          <a:p>
            <a:pPr indent="-328928" lvl="0" marL="328928" marR="0" rtl="0" algn="l">
              <a:lnSpc>
                <a:spcPct val="100000"/>
              </a:lnSpc>
              <a:spcBef>
                <a:spcPts val="1000"/>
              </a:spcBef>
              <a:spcAft>
                <a:spcPts val="0"/>
              </a:spcAft>
              <a:buClr>
                <a:srgbClr val="000000"/>
              </a:buClr>
              <a:buSzPts val="2400"/>
              <a:buFont typeface="Calibri"/>
              <a:buChar char="•"/>
            </a:pPr>
            <a:r>
              <a:rPr b="0" i="0" lang="en-US" sz="3200" u="none" cap="none" strike="noStrike">
                <a:solidFill>
                  <a:srgbClr val="000000"/>
                </a:solidFill>
                <a:latin typeface="Calibri"/>
                <a:ea typeface="Calibri"/>
                <a:cs typeface="Calibri"/>
                <a:sym typeface="Calibri"/>
              </a:rPr>
              <a:t>Provide educators a faster and more reliable way to align and realign content to learning standards, find and share content from different sources, and support the transition to standards-based and competency-based learning </a:t>
            </a:r>
            <a:endParaRPr b="0" i="0" sz="3200" u="none" cap="none" strike="noStrike">
              <a:solidFill>
                <a:srgbClr val="000000"/>
              </a:solidFill>
              <a:latin typeface="Calibri"/>
              <a:ea typeface="Calibri"/>
              <a:cs typeface="Calibri"/>
              <a:sym typeface="Calibri"/>
            </a:endParaRPr>
          </a:p>
          <a:p>
            <a:pPr indent="-328929" lvl="0" marL="328929" marR="0" rtl="0" algn="l">
              <a:lnSpc>
                <a:spcPct val="100000"/>
              </a:lnSpc>
              <a:spcBef>
                <a:spcPts val="3100"/>
              </a:spcBef>
              <a:spcAft>
                <a:spcPts val="0"/>
              </a:spcAft>
              <a:buClr>
                <a:srgbClr val="000000"/>
              </a:buClr>
              <a:buSzPts val="2400"/>
              <a:buFont typeface="Calibri"/>
              <a:buChar char="•"/>
            </a:pPr>
            <a:r>
              <a:rPr b="0" i="0" lang="en-US" sz="3200" u="none" cap="none" strike="noStrike">
                <a:solidFill>
                  <a:srgbClr val="000000"/>
                </a:solidFill>
                <a:latin typeface="Calibri"/>
                <a:ea typeface="Calibri"/>
                <a:cs typeface="Calibri"/>
                <a:sym typeface="Calibri"/>
              </a:rPr>
              <a:t>Present achievements that are verifiable and portable to help learners differentiate their career-readiness in an increasingly competitive world </a:t>
            </a:r>
            <a:endParaRPr b="0" i="0" sz="3200" u="none" cap="none" strike="noStrike">
              <a:solidFill>
                <a:srgbClr val="000000"/>
              </a:solidFill>
              <a:latin typeface="Calibri"/>
              <a:ea typeface="Calibri"/>
              <a:cs typeface="Calibri"/>
              <a:sym typeface="Calibri"/>
            </a:endParaRPr>
          </a:p>
          <a:p>
            <a:pPr indent="-328928" lvl="0" marL="328928" marR="0" rtl="0" algn="l">
              <a:lnSpc>
                <a:spcPct val="100000"/>
              </a:lnSpc>
              <a:spcBef>
                <a:spcPts val="3100"/>
              </a:spcBef>
              <a:spcAft>
                <a:spcPts val="0"/>
              </a:spcAft>
              <a:buClr>
                <a:srgbClr val="000000"/>
              </a:buClr>
              <a:buSzPts val="2400"/>
              <a:buFont typeface="Calibri"/>
              <a:buChar char="•"/>
            </a:pPr>
            <a:r>
              <a:rPr b="0" i="0" lang="en-US" sz="3200" u="none" cap="none" strike="noStrike">
                <a:solidFill>
                  <a:srgbClr val="000000"/>
                </a:solidFill>
                <a:latin typeface="Calibri"/>
                <a:ea typeface="Calibri"/>
                <a:cs typeface="Calibri"/>
                <a:sym typeface="Calibri"/>
              </a:rPr>
              <a:t>Improve the ability to digitally represent and report a learner’s academic and co-curricular record, and make it easier for the learner to share achievements with prospective employers</a:t>
            </a:r>
            <a:endParaRPr sz="3200"/>
          </a:p>
        </p:txBody>
      </p:sp>
      <p:sp>
        <p:nvSpPr>
          <p:cNvPr id="173" name="Shape 173"/>
          <p:cNvSpPr txBox="1"/>
          <p:nvPr>
            <p:ph idx="12" type="sldNum"/>
          </p:nvPr>
        </p:nvSpPr>
        <p:spPr>
          <a:xfrm>
            <a:off x="8496555" y="9251950"/>
            <a:ext cx="330219" cy="348813"/>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Roboto Condensed"/>
              <a:buNone/>
            </a:pPr>
            <a:fld id="{00000000-1234-1234-1234-123412341234}" type="slidenum">
              <a:rPr b="0" i="0" lang="en-US" sz="1600" u="none" cap="none" strike="noStrike">
                <a:solidFill>
                  <a:srgbClr val="000000"/>
                </a:solidFill>
                <a:latin typeface="Roboto Condensed"/>
                <a:ea typeface="Roboto Condensed"/>
                <a:cs typeface="Roboto Condensed"/>
                <a:sym typeface="Roboto Condensed"/>
              </a:rPr>
              <a:t>‹#›</a:t>
            </a:fld>
            <a:endParaRPr b="0" i="0" sz="1600" u="none" cap="none" strike="noStrike">
              <a:solidFill>
                <a:srgbClr val="000000"/>
              </a:solidFill>
              <a:latin typeface="Roboto Condensed"/>
              <a:ea typeface="Roboto Condensed"/>
              <a:cs typeface="Roboto Condensed"/>
              <a:sym typeface="Roboto Condensed"/>
            </a:endParaRPr>
          </a:p>
        </p:txBody>
      </p:sp>
      <p:sp>
        <p:nvSpPr>
          <p:cNvPr id="174" name="Shape 174"/>
          <p:cNvSpPr txBox="1"/>
          <p:nvPr>
            <p:ph type="title"/>
          </p:nvPr>
        </p:nvSpPr>
        <p:spPr>
          <a:xfrm>
            <a:off x="558549" y="349250"/>
            <a:ext cx="12944100" cy="2159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b="1" i="0" lang="en-US" sz="6000" u="none" cap="none" strike="noStrike">
                <a:solidFill>
                  <a:srgbClr val="365F91"/>
                </a:solidFill>
                <a:latin typeface="Roboto Condensed"/>
                <a:ea typeface="Roboto Condensed"/>
                <a:cs typeface="Roboto Condensed"/>
                <a:sym typeface="Roboto Condensed"/>
              </a:rPr>
              <a:t>Advanc</a:t>
            </a:r>
            <a:r>
              <a:rPr b="1" lang="en-US" sz="6000">
                <a:solidFill>
                  <a:srgbClr val="365F91"/>
                </a:solidFill>
                <a:latin typeface="Roboto Condensed"/>
                <a:ea typeface="Roboto Condensed"/>
                <a:cs typeface="Roboto Condensed"/>
                <a:sym typeface="Roboto Condensed"/>
              </a:rPr>
              <a:t>ed</a:t>
            </a:r>
            <a:r>
              <a:rPr b="1" i="0" lang="en-US" sz="6000" u="none" cap="none" strike="noStrike">
                <a:solidFill>
                  <a:srgbClr val="365F91"/>
                </a:solidFill>
                <a:latin typeface="Roboto Condensed"/>
                <a:ea typeface="Roboto Condensed"/>
                <a:cs typeface="Roboto Condensed"/>
                <a:sym typeface="Roboto Condensed"/>
              </a:rPr>
              <a:t> Insights &amp; Achievement Tier: Teaching &amp; Learning Benefits</a:t>
            </a:r>
            <a:endParaRPr b="1" sz="6000">
              <a:solidFill>
                <a:srgbClr val="365F91"/>
              </a:solidFill>
              <a:latin typeface="Roboto Condensed"/>
              <a:ea typeface="Roboto Condensed"/>
              <a:cs typeface="Roboto Condensed"/>
              <a:sym typeface="Roboto Condensed"/>
            </a:endParaRPr>
          </a:p>
        </p:txBody>
      </p:sp>
      <p:pic>
        <p:nvPicPr>
          <p:cNvPr id="175" name="Shape 175"/>
          <p:cNvPicPr preferRelativeResize="0"/>
          <p:nvPr/>
        </p:nvPicPr>
        <p:blipFill>
          <a:blip r:embed="rId3">
            <a:alphaModFix/>
          </a:blip>
          <a:stretch>
            <a:fillRect/>
          </a:stretch>
        </p:blipFill>
        <p:spPr>
          <a:xfrm>
            <a:off x="14458175" y="0"/>
            <a:ext cx="2437801" cy="24378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439350" y="444500"/>
            <a:ext cx="16344000" cy="2159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sz="6000">
                <a:solidFill>
                  <a:srgbClr val="365F91"/>
                </a:solidFill>
                <a:latin typeface="Roboto Condensed"/>
                <a:ea typeface="Roboto Condensed"/>
                <a:cs typeface="Roboto Condensed"/>
                <a:sym typeface="Roboto Condensed"/>
              </a:rPr>
              <a:t>Get Started with the Digital Learning r</a:t>
            </a:r>
            <a:r>
              <a:rPr b="1" i="1" lang="en-US" sz="6000">
                <a:solidFill>
                  <a:srgbClr val="365F91"/>
                </a:solidFill>
                <a:latin typeface="Roboto Condensed"/>
                <a:ea typeface="Roboto Condensed"/>
                <a:cs typeface="Roboto Condensed"/>
                <a:sym typeface="Roboto Condensed"/>
              </a:rPr>
              <a:t>E</a:t>
            </a:r>
            <a:r>
              <a:rPr lang="en-US" sz="6000">
                <a:solidFill>
                  <a:srgbClr val="365F91"/>
                </a:solidFill>
                <a:latin typeface="Roboto Condensed"/>
                <a:ea typeface="Roboto Condensed"/>
                <a:cs typeface="Roboto Condensed"/>
                <a:sym typeface="Roboto Condensed"/>
              </a:rPr>
              <a:t>volution Program </a:t>
            </a:r>
            <a:r>
              <a:rPr b="1" i="1" lang="en-US" sz="6000">
                <a:solidFill>
                  <a:srgbClr val="FF6B06"/>
                </a:solidFill>
                <a:latin typeface="Roboto Condensed"/>
                <a:ea typeface="Roboto Condensed"/>
                <a:cs typeface="Roboto Condensed"/>
                <a:sym typeface="Roboto Condensed"/>
              </a:rPr>
              <a:t>NOW</a:t>
            </a:r>
            <a:r>
              <a:rPr lang="en-US" sz="6000">
                <a:solidFill>
                  <a:srgbClr val="365F91"/>
                </a:solidFill>
                <a:latin typeface="Roboto Condensed"/>
                <a:ea typeface="Roboto Condensed"/>
                <a:cs typeface="Roboto Condensed"/>
                <a:sym typeface="Roboto Condensed"/>
              </a:rPr>
              <a:t>!</a:t>
            </a:r>
            <a:endParaRPr sz="6000">
              <a:solidFill>
                <a:srgbClr val="365F91"/>
              </a:solidFill>
              <a:latin typeface="Roboto Condensed"/>
              <a:ea typeface="Roboto Condensed"/>
              <a:cs typeface="Roboto Condensed"/>
              <a:sym typeface="Roboto Condensed"/>
            </a:endParaRPr>
          </a:p>
        </p:txBody>
      </p:sp>
      <p:sp>
        <p:nvSpPr>
          <p:cNvPr id="181" name="Shape 181"/>
          <p:cNvSpPr txBox="1"/>
          <p:nvPr>
            <p:ph idx="1" type="body"/>
          </p:nvPr>
        </p:nvSpPr>
        <p:spPr>
          <a:xfrm>
            <a:off x="298700" y="2603500"/>
            <a:ext cx="16484700" cy="6286500"/>
          </a:xfrm>
          <a:prstGeom prst="rect">
            <a:avLst/>
          </a:prstGeom>
        </p:spPr>
        <p:txBody>
          <a:bodyPr anchorCtr="0" anchor="ctr" bIns="91425" lIns="91425" spcFirstLastPara="1" rIns="91425" wrap="square" tIns="91425">
            <a:noAutofit/>
          </a:bodyPr>
          <a:lstStyle/>
          <a:p>
            <a:pPr indent="-457200" lvl="0" marL="457200" rtl="0">
              <a:spcBef>
                <a:spcPts val="0"/>
              </a:spcBef>
              <a:spcAft>
                <a:spcPts val="0"/>
              </a:spcAft>
              <a:buClr>
                <a:schemeClr val="dk1"/>
              </a:buClr>
              <a:buSzPts val="3600"/>
              <a:buFont typeface="Verdana"/>
              <a:buChar char="•"/>
            </a:pPr>
            <a:r>
              <a:rPr lang="en-US">
                <a:solidFill>
                  <a:schemeClr val="dk1"/>
                </a:solidFill>
              </a:rPr>
              <a:t>Defines strategy, plan and processes for migrating </a:t>
            </a:r>
            <a:r>
              <a:rPr b="1" lang="en-US">
                <a:solidFill>
                  <a:schemeClr val="dk1"/>
                </a:solidFill>
              </a:rPr>
              <a:t>to your interoperable digital learning ecosystem</a:t>
            </a:r>
            <a:endParaRPr b="1">
              <a:solidFill>
                <a:schemeClr val="dk1"/>
              </a:solidFill>
            </a:endParaRPr>
          </a:p>
          <a:p>
            <a:pPr indent="-457200" lvl="0" marL="457200" rtl="0">
              <a:spcBef>
                <a:spcPts val="1000"/>
              </a:spcBef>
              <a:spcAft>
                <a:spcPts val="0"/>
              </a:spcAft>
              <a:buClr>
                <a:schemeClr val="dk1"/>
              </a:buClr>
              <a:buSzPts val="3600"/>
              <a:buFont typeface="Verdana"/>
              <a:buChar char="•"/>
            </a:pPr>
            <a:r>
              <a:rPr lang="en-US">
                <a:solidFill>
                  <a:schemeClr val="dk1"/>
                </a:solidFill>
              </a:rPr>
              <a:t>Develops a </a:t>
            </a:r>
            <a:r>
              <a:rPr b="1" lang="en-US">
                <a:solidFill>
                  <a:schemeClr val="dk1"/>
                </a:solidFill>
              </a:rPr>
              <a:t>shared vision across district IT and curriculum and instruction </a:t>
            </a:r>
            <a:r>
              <a:rPr lang="en-US">
                <a:solidFill>
                  <a:schemeClr val="dk1"/>
                </a:solidFill>
              </a:rPr>
              <a:t>of how open technologies will support the district’s strategic and operational goals</a:t>
            </a:r>
            <a:endParaRPr>
              <a:solidFill>
                <a:schemeClr val="dk1"/>
              </a:solidFill>
            </a:endParaRPr>
          </a:p>
          <a:p>
            <a:pPr indent="-457200" lvl="0" marL="457200" rtl="0">
              <a:spcBef>
                <a:spcPts val="1000"/>
              </a:spcBef>
              <a:spcAft>
                <a:spcPts val="0"/>
              </a:spcAft>
              <a:buClr>
                <a:schemeClr val="dk1"/>
              </a:buClr>
              <a:buSzPts val="3600"/>
              <a:buFont typeface="Verdana"/>
              <a:buChar char="•"/>
            </a:pPr>
            <a:r>
              <a:rPr lang="en-US">
                <a:solidFill>
                  <a:schemeClr val="dk1"/>
                </a:solidFill>
              </a:rPr>
              <a:t>Facilitates a process for setting priorities and making decisions regarding the evolution of the district’s technology </a:t>
            </a:r>
            <a:r>
              <a:rPr b="1" lang="en-US">
                <a:solidFill>
                  <a:schemeClr val="dk1"/>
                </a:solidFill>
              </a:rPr>
              <a:t>in coordination with other leading districts and states</a:t>
            </a:r>
            <a:endParaRPr b="1">
              <a:solidFill>
                <a:schemeClr val="dk1"/>
              </a:solidFill>
            </a:endParaRPr>
          </a:p>
          <a:p>
            <a:pPr indent="-457200" lvl="0" marL="457200" rtl="0">
              <a:spcBef>
                <a:spcPts val="1000"/>
              </a:spcBef>
              <a:spcAft>
                <a:spcPts val="0"/>
              </a:spcAft>
              <a:buClr>
                <a:schemeClr val="dk1"/>
              </a:buClr>
              <a:buSzPts val="3600"/>
              <a:buFont typeface="Verdana"/>
              <a:buChar char="•"/>
            </a:pPr>
            <a:r>
              <a:rPr lang="en-US">
                <a:solidFill>
                  <a:schemeClr val="dk1"/>
                </a:solidFill>
              </a:rPr>
              <a:t>Discover which of your products are </a:t>
            </a:r>
            <a:r>
              <a:rPr b="1" lang="en-US">
                <a:solidFill>
                  <a:schemeClr val="dk1"/>
                </a:solidFill>
              </a:rPr>
              <a:t>IMS Global conformance certified</a:t>
            </a:r>
            <a:r>
              <a:rPr lang="en-US">
                <a:solidFill>
                  <a:schemeClr val="dk1"/>
                </a:solidFill>
              </a:rPr>
              <a:t>.</a:t>
            </a:r>
            <a:endParaRPr/>
          </a:p>
          <a:p>
            <a:pPr indent="0" lvl="0" marL="0" algn="ctr">
              <a:spcBef>
                <a:spcPts val="4200"/>
              </a:spcBef>
              <a:spcAft>
                <a:spcPts val="1000"/>
              </a:spcAft>
              <a:buNone/>
            </a:pPr>
            <a:r>
              <a:rPr lang="en-US"/>
              <a:t>Learn more at </a:t>
            </a:r>
            <a:r>
              <a:rPr b="1" lang="en-US" u="sng">
                <a:solidFill>
                  <a:srgbClr val="FF8100"/>
                </a:solidFill>
                <a:hlinkClick r:id="rId3"/>
              </a:rPr>
              <a:t>imsglobal.org/k12-revolution</a:t>
            </a:r>
            <a:endParaRPr b="1">
              <a:solidFill>
                <a:srgbClr val="FF81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1270039" y="444500"/>
            <a:ext cx="14800200" cy="21591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en-US">
                <a:solidFill>
                  <a:srgbClr val="365F91"/>
                </a:solidFill>
                <a:latin typeface="Roboto Condensed"/>
                <a:ea typeface="Roboto Condensed"/>
                <a:cs typeface="Roboto Condensed"/>
                <a:sym typeface="Roboto Condensed"/>
              </a:rPr>
              <a:t>Ready to Commit?</a:t>
            </a:r>
            <a:endParaRPr b="1">
              <a:solidFill>
                <a:srgbClr val="365F91"/>
              </a:solidFill>
              <a:latin typeface="Roboto Condensed"/>
              <a:ea typeface="Roboto Condensed"/>
              <a:cs typeface="Roboto Condensed"/>
              <a:sym typeface="Roboto Condensed"/>
            </a:endParaRPr>
          </a:p>
        </p:txBody>
      </p:sp>
      <p:sp>
        <p:nvSpPr>
          <p:cNvPr id="187" name="Shape 187"/>
          <p:cNvSpPr txBox="1"/>
          <p:nvPr>
            <p:ph idx="1" type="body"/>
          </p:nvPr>
        </p:nvSpPr>
        <p:spPr>
          <a:xfrm>
            <a:off x="1270039" y="2603500"/>
            <a:ext cx="14800200" cy="6286500"/>
          </a:xfrm>
          <a:prstGeom prst="rect">
            <a:avLst/>
          </a:prstGeom>
        </p:spPr>
        <p:txBody>
          <a:bodyPr anchorCtr="0" anchor="ctr" bIns="91425" lIns="91425" spcFirstLastPara="1" rIns="91425" wrap="square" tIns="91425">
            <a:noAutofit/>
          </a:bodyPr>
          <a:lstStyle/>
          <a:p>
            <a:pPr indent="0" lvl="0" marL="0" rtl="0" algn="ctr">
              <a:spcBef>
                <a:spcPts val="4200"/>
              </a:spcBef>
              <a:spcAft>
                <a:spcPts val="0"/>
              </a:spcAft>
              <a:buNone/>
            </a:pPr>
            <a:r>
              <a:rPr lang="en-US" sz="4800"/>
              <a:t>Sign up now and IMS will contact you to schedule an orientation call to help you get started.</a:t>
            </a:r>
            <a:endParaRPr sz="4800"/>
          </a:p>
          <a:p>
            <a:pPr indent="0" lvl="0" marL="0" algn="ctr">
              <a:spcBef>
                <a:spcPts val="4200"/>
              </a:spcBef>
              <a:spcAft>
                <a:spcPts val="0"/>
              </a:spcAft>
              <a:buNone/>
            </a:pPr>
            <a:r>
              <a:rPr b="1" lang="en-US" sz="6000" u="sng">
                <a:solidFill>
                  <a:srgbClr val="FF9900"/>
                </a:solidFill>
                <a:latin typeface="Roboto Condensed"/>
                <a:ea typeface="Roboto Condensed"/>
                <a:cs typeface="Roboto Condensed"/>
                <a:sym typeface="Roboto Condensed"/>
                <a:hlinkClick r:id="rId3"/>
              </a:rPr>
              <a:t>imsglobal.org/</a:t>
            </a:r>
            <a:r>
              <a:rPr b="1" lang="en-US" sz="6000" u="sng">
                <a:solidFill>
                  <a:srgbClr val="FF9900"/>
                </a:solidFill>
                <a:latin typeface="Roboto Condensed"/>
                <a:ea typeface="Roboto Condensed"/>
                <a:cs typeface="Roboto Condensed"/>
                <a:sym typeface="Roboto Condensed"/>
                <a:hlinkClick r:id="rId4"/>
              </a:rPr>
              <a:t>k12-revolution</a:t>
            </a:r>
            <a:r>
              <a:rPr lang="en-US" sz="6000">
                <a:solidFill>
                  <a:srgbClr val="FF9900"/>
                </a:solidFill>
                <a:latin typeface="Roboto Condensed"/>
                <a:ea typeface="Roboto Condensed"/>
                <a:cs typeface="Roboto Condensed"/>
                <a:sym typeface="Roboto Condensed"/>
              </a:rPr>
              <a:t> </a:t>
            </a:r>
            <a:endParaRPr sz="6000">
              <a:solidFill>
                <a:srgbClr val="FF9900"/>
              </a:solidFill>
              <a:latin typeface="Roboto Condensed"/>
              <a:ea typeface="Roboto Condensed"/>
              <a:cs typeface="Roboto Condensed"/>
              <a:sym typeface="Roboto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idx="4294967295" type="title"/>
          </p:nvPr>
        </p:nvSpPr>
        <p:spPr>
          <a:xfrm>
            <a:off x="1270050" y="82550"/>
            <a:ext cx="14800200" cy="989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b="1" i="0" lang="en-US" sz="6000" u="none" cap="none" strike="noStrike">
                <a:solidFill>
                  <a:srgbClr val="365F91"/>
                </a:solidFill>
              </a:rPr>
              <a:t>Who is IMS Global Learning Consortium?</a:t>
            </a:r>
            <a:endParaRPr b="1">
              <a:solidFill>
                <a:srgbClr val="365F91"/>
              </a:solidFill>
            </a:endParaRPr>
          </a:p>
        </p:txBody>
      </p:sp>
      <p:pic>
        <p:nvPicPr>
          <p:cNvPr id="62" name="Shape 62"/>
          <p:cNvPicPr preferRelativeResize="0"/>
          <p:nvPr/>
        </p:nvPicPr>
        <p:blipFill rotWithShape="1">
          <a:blip r:embed="rId3">
            <a:alphaModFix/>
          </a:blip>
          <a:srcRect b="0" l="0" r="0" t="0"/>
          <a:stretch/>
        </p:blipFill>
        <p:spPr>
          <a:xfrm>
            <a:off x="12057201" y="1636020"/>
            <a:ext cx="5165375" cy="7715425"/>
          </a:xfrm>
          <a:prstGeom prst="rect">
            <a:avLst/>
          </a:prstGeom>
          <a:noFill/>
          <a:ln>
            <a:noFill/>
          </a:ln>
        </p:spPr>
      </p:pic>
      <p:pic>
        <p:nvPicPr>
          <p:cNvPr id="63" name="Shape 63"/>
          <p:cNvPicPr preferRelativeResize="0"/>
          <p:nvPr/>
        </p:nvPicPr>
        <p:blipFill rotWithShape="1">
          <a:blip r:embed="rId4">
            <a:alphaModFix/>
          </a:blip>
          <a:srcRect b="0" l="0" r="0" t="0"/>
          <a:stretch/>
        </p:blipFill>
        <p:spPr>
          <a:xfrm>
            <a:off x="5448704" y="1225799"/>
            <a:ext cx="6381174" cy="4254132"/>
          </a:xfrm>
          <a:prstGeom prst="rect">
            <a:avLst/>
          </a:prstGeom>
          <a:noFill/>
          <a:ln>
            <a:noFill/>
          </a:ln>
        </p:spPr>
      </p:pic>
      <p:pic>
        <p:nvPicPr>
          <p:cNvPr id="64" name="Shape 64"/>
          <p:cNvPicPr preferRelativeResize="0"/>
          <p:nvPr/>
        </p:nvPicPr>
        <p:blipFill rotWithShape="1">
          <a:blip r:embed="rId5">
            <a:alphaModFix/>
          </a:blip>
          <a:srcRect b="0" l="0" r="0" t="0"/>
          <a:stretch/>
        </p:blipFill>
        <p:spPr>
          <a:xfrm>
            <a:off x="5451024" y="5522377"/>
            <a:ext cx="6375901" cy="4200771"/>
          </a:xfrm>
          <a:prstGeom prst="rect">
            <a:avLst/>
          </a:prstGeom>
          <a:noFill/>
          <a:ln>
            <a:noFill/>
          </a:ln>
        </p:spPr>
      </p:pic>
      <p:pic>
        <p:nvPicPr>
          <p:cNvPr id="65" name="Shape 65"/>
          <p:cNvPicPr preferRelativeResize="0"/>
          <p:nvPr/>
        </p:nvPicPr>
        <p:blipFill rotWithShape="1">
          <a:blip r:embed="rId6">
            <a:alphaModFix/>
          </a:blip>
          <a:srcRect b="0" l="0" r="0" t="0"/>
          <a:stretch/>
        </p:blipFill>
        <p:spPr>
          <a:xfrm>
            <a:off x="76200" y="1788420"/>
            <a:ext cx="5195870" cy="77402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25" y="96899"/>
            <a:ext cx="17340300" cy="1731900"/>
          </a:xfrm>
          <a:prstGeom prst="rect">
            <a:avLst/>
          </a:prstGeom>
          <a:noFill/>
          <a:ln>
            <a:noFill/>
          </a:ln>
        </p:spPr>
        <p:txBody>
          <a:bodyPr anchorCtr="0" anchor="b" bIns="50800" lIns="50800" spcFirstLastPara="1" rIns="50800" wrap="square" tIns="50800">
            <a:noAutofit/>
          </a:bodyPr>
          <a:lstStyle/>
          <a:p>
            <a:pPr indent="0" lvl="0" marL="0" rtl="0">
              <a:spcBef>
                <a:spcPts val="0"/>
              </a:spcBef>
              <a:spcAft>
                <a:spcPts val="0"/>
              </a:spcAft>
              <a:buClr>
                <a:schemeClr val="dk1"/>
              </a:buClr>
              <a:buSzPts val="1100"/>
              <a:buFont typeface="Arial"/>
              <a:buNone/>
            </a:pPr>
            <a:r>
              <a:rPr b="1" lang="en-US">
                <a:solidFill>
                  <a:srgbClr val="365F91"/>
                </a:solidFill>
                <a:latin typeface="Roboto Condensed"/>
                <a:ea typeface="Roboto Condensed"/>
                <a:cs typeface="Roboto Condensed"/>
                <a:sym typeface="Roboto Condensed"/>
              </a:rPr>
              <a:t>Digital Systems Need to Work </a:t>
            </a:r>
            <a:r>
              <a:rPr b="1" lang="en-US" u="sng">
                <a:solidFill>
                  <a:srgbClr val="365F91"/>
                </a:solidFill>
                <a:latin typeface="Roboto Condensed"/>
                <a:ea typeface="Roboto Condensed"/>
                <a:cs typeface="Roboto Condensed"/>
                <a:sym typeface="Roboto Condensed"/>
              </a:rPr>
              <a:t>Together</a:t>
            </a:r>
            <a:r>
              <a:rPr b="1" lang="en-US">
                <a:solidFill>
                  <a:srgbClr val="365F91"/>
                </a:solidFill>
                <a:latin typeface="Roboto Condensed"/>
                <a:ea typeface="Roboto Condensed"/>
                <a:cs typeface="Roboto Condensed"/>
                <a:sym typeface="Roboto Condensed"/>
              </a:rPr>
              <a:t> </a:t>
            </a:r>
            <a:br>
              <a:rPr b="1" lang="en-US">
                <a:solidFill>
                  <a:srgbClr val="365F91"/>
                </a:solidFill>
                <a:latin typeface="Roboto Condensed"/>
                <a:ea typeface="Roboto Condensed"/>
                <a:cs typeface="Roboto Condensed"/>
                <a:sym typeface="Roboto Condensed"/>
              </a:rPr>
            </a:br>
            <a:r>
              <a:rPr b="1" lang="en-US">
                <a:solidFill>
                  <a:srgbClr val="365F91"/>
                </a:solidFill>
                <a:latin typeface="Roboto Condensed"/>
                <a:ea typeface="Roboto Condensed"/>
                <a:cs typeface="Roboto Condensed"/>
                <a:sym typeface="Roboto Condensed"/>
              </a:rPr>
              <a:t>for Your District’s Needs</a:t>
            </a:r>
            <a:endParaRPr b="1">
              <a:solidFill>
                <a:srgbClr val="365F91"/>
              </a:solidFill>
              <a:latin typeface="Roboto Condensed"/>
              <a:ea typeface="Roboto Condensed"/>
              <a:cs typeface="Roboto Condensed"/>
              <a:sym typeface="Roboto Condensed"/>
            </a:endParaRPr>
          </a:p>
        </p:txBody>
      </p:sp>
      <p:pic>
        <p:nvPicPr>
          <p:cNvPr id="71" name="Shape 71"/>
          <p:cNvPicPr preferRelativeResize="0"/>
          <p:nvPr/>
        </p:nvPicPr>
        <p:blipFill>
          <a:blip r:embed="rId3">
            <a:alphaModFix/>
          </a:blip>
          <a:stretch>
            <a:fillRect/>
          </a:stretch>
        </p:blipFill>
        <p:spPr>
          <a:xfrm>
            <a:off x="1978975" y="1891700"/>
            <a:ext cx="12356746" cy="6590275"/>
          </a:xfrm>
          <a:prstGeom prst="rect">
            <a:avLst/>
          </a:prstGeom>
          <a:noFill/>
          <a:ln>
            <a:noFill/>
          </a:ln>
        </p:spPr>
      </p:pic>
      <p:pic>
        <p:nvPicPr>
          <p:cNvPr id="72" name="Shape 72"/>
          <p:cNvPicPr preferRelativeResize="0"/>
          <p:nvPr/>
        </p:nvPicPr>
        <p:blipFill rotWithShape="1">
          <a:blip r:embed="rId4">
            <a:alphaModFix/>
          </a:blip>
          <a:srcRect b="21605" l="0" r="0" t="0"/>
          <a:stretch/>
        </p:blipFill>
        <p:spPr>
          <a:xfrm>
            <a:off x="5048850" y="8179300"/>
            <a:ext cx="6216975" cy="1426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1270039" y="444500"/>
            <a:ext cx="14800200" cy="2159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sz="6000">
                <a:solidFill>
                  <a:srgbClr val="365F91"/>
                </a:solidFill>
                <a:latin typeface="Roboto Condensed"/>
                <a:ea typeface="Roboto Condensed"/>
                <a:cs typeface="Roboto Condensed"/>
                <a:sym typeface="Roboto Condensed"/>
              </a:rPr>
              <a:t>What is Really Required? </a:t>
            </a:r>
            <a:endParaRPr sz="6000"/>
          </a:p>
        </p:txBody>
      </p:sp>
      <p:sp>
        <p:nvSpPr>
          <p:cNvPr id="78" name="Shape 78"/>
          <p:cNvSpPr txBox="1"/>
          <p:nvPr>
            <p:ph idx="1" type="body"/>
          </p:nvPr>
        </p:nvSpPr>
        <p:spPr>
          <a:xfrm>
            <a:off x="393025" y="2603600"/>
            <a:ext cx="16680000" cy="6286500"/>
          </a:xfrm>
          <a:prstGeom prst="rect">
            <a:avLst/>
          </a:prstGeom>
        </p:spPr>
        <p:txBody>
          <a:bodyPr anchorCtr="0" anchor="ctr" bIns="91425" lIns="91425" spcFirstLastPara="1" rIns="91425" wrap="square" tIns="91425">
            <a:noAutofit/>
          </a:bodyPr>
          <a:lstStyle/>
          <a:p>
            <a:pPr indent="-400050" lvl="0" marL="457200" rtl="0">
              <a:lnSpc>
                <a:spcPct val="100000"/>
              </a:lnSpc>
              <a:spcBef>
                <a:spcPts val="1000"/>
              </a:spcBef>
              <a:spcAft>
                <a:spcPts val="0"/>
              </a:spcAft>
              <a:buClr>
                <a:schemeClr val="dk1"/>
              </a:buClr>
              <a:buSzPts val="2700"/>
              <a:buChar char="•"/>
            </a:pPr>
            <a:r>
              <a:rPr b="1" lang="en-US">
                <a:solidFill>
                  <a:schemeClr val="dk1"/>
                </a:solidFill>
              </a:rPr>
              <a:t>Interoperability standards </a:t>
            </a:r>
            <a:r>
              <a:rPr lang="en-US">
                <a:solidFill>
                  <a:schemeClr val="dk1"/>
                </a:solidFill>
              </a:rPr>
              <a:t>that work </a:t>
            </a:r>
            <a:r>
              <a:rPr lang="en-US" u="sng">
                <a:solidFill>
                  <a:schemeClr val="dk1"/>
                </a:solidFill>
              </a:rPr>
              <a:t>and</a:t>
            </a:r>
            <a:r>
              <a:rPr lang="en-US">
                <a:solidFill>
                  <a:schemeClr val="dk1"/>
                </a:solidFill>
              </a:rPr>
              <a:t> are voluntarily adopted by a majority of the market resulting in a rich ecosystem of choices</a:t>
            </a:r>
            <a:endParaRPr>
              <a:solidFill>
                <a:schemeClr val="dk1"/>
              </a:solidFill>
            </a:endParaRPr>
          </a:p>
          <a:p>
            <a:pPr indent="-400050" lvl="0" marL="457200" rtl="0">
              <a:lnSpc>
                <a:spcPct val="100000"/>
              </a:lnSpc>
              <a:spcBef>
                <a:spcPts val="1000"/>
              </a:spcBef>
              <a:spcAft>
                <a:spcPts val="0"/>
              </a:spcAft>
              <a:buClr>
                <a:schemeClr val="dk1"/>
              </a:buClr>
              <a:buSzPts val="2700"/>
              <a:buChar char="•"/>
            </a:pPr>
            <a:r>
              <a:rPr b="1" lang="en-US">
                <a:solidFill>
                  <a:schemeClr val="dk1"/>
                </a:solidFill>
              </a:rPr>
              <a:t>District/state understanding </a:t>
            </a:r>
            <a:r>
              <a:rPr lang="en-US">
                <a:solidFill>
                  <a:schemeClr val="dk1"/>
                </a:solidFill>
              </a:rPr>
              <a:t>of what standards to ask for and how to ask for them to ensure you can fully benefit from the ecosystem</a:t>
            </a:r>
            <a:endParaRPr>
              <a:solidFill>
                <a:schemeClr val="dk1"/>
              </a:solidFill>
            </a:endParaRPr>
          </a:p>
          <a:p>
            <a:pPr indent="-400050" lvl="0" marL="457200" rtl="0">
              <a:lnSpc>
                <a:spcPct val="100000"/>
              </a:lnSpc>
              <a:spcBef>
                <a:spcPts val="1000"/>
              </a:spcBef>
              <a:spcAft>
                <a:spcPts val="0"/>
              </a:spcAft>
              <a:buClr>
                <a:schemeClr val="dk1"/>
              </a:buClr>
              <a:buSzPts val="2700"/>
              <a:buChar char="•"/>
            </a:pPr>
            <a:r>
              <a:rPr b="1" lang="en-US">
                <a:solidFill>
                  <a:schemeClr val="dk1"/>
                </a:solidFill>
              </a:rPr>
              <a:t>District/state leadership </a:t>
            </a:r>
            <a:r>
              <a:rPr lang="en-US">
                <a:solidFill>
                  <a:schemeClr val="dk1"/>
                </a:solidFill>
              </a:rPr>
              <a:t>in developing a strategy, plan and processes for phased adoption towards your unique goals</a:t>
            </a:r>
            <a:endParaRPr>
              <a:solidFill>
                <a:schemeClr val="dk1"/>
              </a:solidFill>
            </a:endParaRPr>
          </a:p>
          <a:p>
            <a:pPr indent="-400050" lvl="0" marL="457200" rtl="0">
              <a:lnSpc>
                <a:spcPct val="100000"/>
              </a:lnSpc>
              <a:spcBef>
                <a:spcPts val="1000"/>
              </a:spcBef>
              <a:spcAft>
                <a:spcPts val="0"/>
              </a:spcAft>
              <a:buClr>
                <a:schemeClr val="dk1"/>
              </a:buClr>
              <a:buSzPts val="2700"/>
              <a:buChar char="•"/>
            </a:pPr>
            <a:r>
              <a:rPr b="1" lang="en-US">
                <a:solidFill>
                  <a:schemeClr val="dk1"/>
                </a:solidFill>
              </a:rPr>
              <a:t>Community leadership </a:t>
            </a:r>
            <a:r>
              <a:rPr lang="en-US">
                <a:solidFill>
                  <a:schemeClr val="dk1"/>
                </a:solidFill>
              </a:rPr>
              <a:t>to keep advancing into the future</a:t>
            </a:r>
            <a:endParaRPr>
              <a:solidFill>
                <a:schemeClr val="dk1"/>
              </a:solidFill>
            </a:endParaRPr>
          </a:p>
          <a:p>
            <a:pPr indent="-400050" lvl="0" marL="457200" rtl="0">
              <a:lnSpc>
                <a:spcPct val="100000"/>
              </a:lnSpc>
              <a:spcBef>
                <a:spcPts val="1000"/>
              </a:spcBef>
              <a:spcAft>
                <a:spcPts val="1000"/>
              </a:spcAft>
              <a:buClr>
                <a:schemeClr val="dk1"/>
              </a:buClr>
              <a:buSzPts val="2700"/>
              <a:buChar char="•"/>
            </a:pPr>
            <a:r>
              <a:rPr b="1" lang="en-US">
                <a:solidFill>
                  <a:schemeClr val="dk1"/>
                </a:solidFill>
              </a:rPr>
              <a:t>Net-net: Results </a:t>
            </a:r>
            <a:r>
              <a:rPr b="1" lang="en-US" u="sng">
                <a:solidFill>
                  <a:schemeClr val="dk1"/>
                </a:solidFill>
              </a:rPr>
              <a:t>Now</a:t>
            </a:r>
            <a:r>
              <a:rPr b="1" lang="en-US">
                <a:solidFill>
                  <a:schemeClr val="dk1"/>
                </a:solidFill>
              </a:rPr>
              <a:t> and Greater Impact Every Year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1270039" y="356012"/>
            <a:ext cx="14800185" cy="2159000"/>
          </a:xfrm>
          <a:prstGeom prst="rect">
            <a:avLst/>
          </a:prstGeom>
          <a:noFill/>
          <a:ln>
            <a:noFill/>
          </a:ln>
        </p:spPr>
        <p:txBody>
          <a:bodyPr anchorCtr="0" anchor="ctr" bIns="50800" lIns="50800" spcFirstLastPara="1" rIns="50800" wrap="square" tIns="50800">
            <a:noAutofit/>
          </a:bodyPr>
          <a:lstStyle/>
          <a:p>
            <a:pPr indent="0" lvl="0" marL="0" rtl="0">
              <a:spcBef>
                <a:spcPts val="0"/>
              </a:spcBef>
              <a:spcAft>
                <a:spcPts val="0"/>
              </a:spcAft>
              <a:buClr>
                <a:schemeClr val="dk1"/>
              </a:buClr>
              <a:buSzPts val="1400"/>
              <a:buFont typeface="Calibri"/>
              <a:buNone/>
            </a:pPr>
            <a:r>
              <a:rPr lang="en-US" sz="6000">
                <a:solidFill>
                  <a:srgbClr val="365F91"/>
                </a:solidFill>
                <a:latin typeface="Roboto Condensed"/>
                <a:ea typeface="Roboto Condensed"/>
                <a:cs typeface="Roboto Condensed"/>
                <a:sym typeface="Roboto Condensed"/>
              </a:rPr>
              <a:t>IMS r</a:t>
            </a:r>
            <a:r>
              <a:rPr b="1" i="1" lang="en-US" sz="6000">
                <a:solidFill>
                  <a:srgbClr val="365F91"/>
                </a:solidFill>
                <a:latin typeface="Roboto Condensed"/>
                <a:ea typeface="Roboto Condensed"/>
                <a:cs typeface="Roboto Condensed"/>
                <a:sym typeface="Roboto Condensed"/>
              </a:rPr>
              <a:t>E</a:t>
            </a:r>
            <a:r>
              <a:rPr lang="en-US" sz="6000">
                <a:solidFill>
                  <a:srgbClr val="365F91"/>
                </a:solidFill>
                <a:latin typeface="Roboto Condensed"/>
                <a:ea typeface="Roboto Condensed"/>
                <a:cs typeface="Roboto Condensed"/>
                <a:sym typeface="Roboto Condensed"/>
              </a:rPr>
              <a:t>volution Program Leadership</a:t>
            </a:r>
            <a:endParaRPr b="1" sz="6000">
              <a:solidFill>
                <a:srgbClr val="365F91"/>
              </a:solidFill>
              <a:latin typeface="Roboto Condensed"/>
              <a:ea typeface="Roboto Condensed"/>
              <a:cs typeface="Roboto Condensed"/>
              <a:sym typeface="Roboto Condensed"/>
            </a:endParaRPr>
          </a:p>
        </p:txBody>
      </p:sp>
      <p:sp>
        <p:nvSpPr>
          <p:cNvPr id="84" name="Shape 84"/>
          <p:cNvSpPr txBox="1"/>
          <p:nvPr>
            <p:ph idx="1" type="body"/>
          </p:nvPr>
        </p:nvSpPr>
        <p:spPr>
          <a:xfrm>
            <a:off x="157200" y="2654300"/>
            <a:ext cx="13850100" cy="6673800"/>
          </a:xfrm>
          <a:prstGeom prst="rect">
            <a:avLst/>
          </a:prstGeom>
          <a:noFill/>
          <a:ln>
            <a:noFill/>
          </a:ln>
        </p:spPr>
        <p:txBody>
          <a:bodyPr anchorCtr="0" anchor="ctr" bIns="50800" lIns="50800" spcFirstLastPara="1" rIns="50800" wrap="square" tIns="50800">
            <a:noAutofit/>
          </a:bodyPr>
          <a:lstStyle/>
          <a:p>
            <a:pPr indent="-501650" lvl="0" marL="444500" rtl="0">
              <a:lnSpc>
                <a:spcPct val="100000"/>
              </a:lnSpc>
              <a:spcBef>
                <a:spcPts val="1000"/>
              </a:spcBef>
              <a:spcAft>
                <a:spcPts val="0"/>
              </a:spcAft>
              <a:buClr>
                <a:schemeClr val="dk1"/>
              </a:buClr>
              <a:buSzPts val="3600"/>
              <a:buFont typeface="Calibri"/>
              <a:buChar char="•"/>
            </a:pPr>
            <a:r>
              <a:rPr lang="en-US">
                <a:solidFill>
                  <a:schemeClr val="dk1"/>
                </a:solidFill>
              </a:rPr>
              <a:t>The IMS Revolution is led by </a:t>
            </a:r>
            <a:r>
              <a:rPr b="1" lang="en-US">
                <a:solidFill>
                  <a:schemeClr val="dk1"/>
                </a:solidFill>
              </a:rPr>
              <a:t>over 211 institutions and state DOEs</a:t>
            </a:r>
            <a:r>
              <a:rPr lang="en-US">
                <a:solidFill>
                  <a:schemeClr val="dk1"/>
                </a:solidFill>
              </a:rPr>
              <a:t> to create an ecosystem of edtech products that are less expensive to integrate, offer greater choice and flexibility to enable innovation, and provide better analytics and insights to improve student success.</a:t>
            </a:r>
            <a:endParaRPr>
              <a:solidFill>
                <a:schemeClr val="dk1"/>
              </a:solidFill>
            </a:endParaRPr>
          </a:p>
          <a:p>
            <a:pPr indent="-501650" lvl="0" marL="444500" rtl="0">
              <a:lnSpc>
                <a:spcPct val="100000"/>
              </a:lnSpc>
              <a:spcBef>
                <a:spcPts val="1000"/>
              </a:spcBef>
              <a:spcAft>
                <a:spcPts val="0"/>
              </a:spcAft>
              <a:buClr>
                <a:schemeClr val="dk1"/>
              </a:buClr>
              <a:buSzPts val="3600"/>
              <a:buFont typeface="Calibri"/>
              <a:buChar char="•"/>
            </a:pPr>
            <a:r>
              <a:rPr lang="en-US">
                <a:solidFill>
                  <a:schemeClr val="dk1"/>
                </a:solidFill>
              </a:rPr>
              <a:t>Rapidly growing plug-and-play product ecosystem of digital resources enabled by over </a:t>
            </a:r>
            <a:r>
              <a:rPr b="1" lang="en-US">
                <a:solidFill>
                  <a:schemeClr val="dk1"/>
                </a:solidFill>
              </a:rPr>
              <a:t>410 edtech products from 260 leading suppliers</a:t>
            </a:r>
            <a:r>
              <a:rPr lang="en-US">
                <a:solidFill>
                  <a:schemeClr val="dk1"/>
                </a:solidFill>
              </a:rPr>
              <a:t> that have achieved IMS conformance certification.</a:t>
            </a:r>
            <a:endParaRPr>
              <a:solidFill>
                <a:schemeClr val="dk1"/>
              </a:solidFill>
            </a:endParaRPr>
          </a:p>
          <a:p>
            <a:pPr indent="-501650" lvl="0" marL="444500" rtl="0">
              <a:lnSpc>
                <a:spcPct val="100000"/>
              </a:lnSpc>
              <a:spcBef>
                <a:spcPts val="1000"/>
              </a:spcBef>
              <a:spcAft>
                <a:spcPts val="1000"/>
              </a:spcAft>
              <a:buClr>
                <a:schemeClr val="dk1"/>
              </a:buClr>
              <a:buSzPts val="3600"/>
              <a:buFont typeface="Calibri"/>
              <a:buChar char="•"/>
            </a:pPr>
            <a:r>
              <a:rPr b="1" lang="en-US">
                <a:solidFill>
                  <a:schemeClr val="dk1"/>
                </a:solidFill>
              </a:rPr>
              <a:t>Verifiable claims of via certification </a:t>
            </a:r>
            <a:r>
              <a:rPr lang="en-US">
                <a:solidFill>
                  <a:schemeClr val="dk1"/>
                </a:solidFill>
              </a:rPr>
              <a:t>by checking the IMS Certified Product Directory at </a:t>
            </a:r>
            <a:r>
              <a:rPr b="1" lang="en-US" u="sng">
                <a:solidFill>
                  <a:srgbClr val="FF6B06"/>
                </a:solidFill>
              </a:rPr>
              <a:t>www.imscert.org</a:t>
            </a:r>
            <a:r>
              <a:rPr lang="en-US">
                <a:solidFill>
                  <a:schemeClr val="dk1"/>
                </a:solidFill>
              </a:rPr>
              <a:t>.</a:t>
            </a:r>
            <a:endParaRPr/>
          </a:p>
        </p:txBody>
      </p:sp>
      <p:pic>
        <p:nvPicPr>
          <p:cNvPr descr="IMSCertifiedFinalLarge.png" id="85" name="Shape 85"/>
          <p:cNvPicPr preferRelativeResize="0"/>
          <p:nvPr/>
        </p:nvPicPr>
        <p:blipFill rotWithShape="1">
          <a:blip r:embed="rId3">
            <a:alphaModFix/>
          </a:blip>
          <a:srcRect b="0" l="0" r="0" t="0"/>
          <a:stretch/>
        </p:blipFill>
        <p:spPr>
          <a:xfrm>
            <a:off x="14641224" y="4048100"/>
            <a:ext cx="2578800" cy="334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1270026" y="-152400"/>
            <a:ext cx="14800200" cy="2159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i="0" lang="en-US" sz="6000" u="none" cap="none" strike="noStrike">
                <a:solidFill>
                  <a:srgbClr val="365F91"/>
                </a:solidFill>
                <a:latin typeface="Roboto Condensed"/>
                <a:ea typeface="Roboto Condensed"/>
                <a:cs typeface="Roboto Condensed"/>
                <a:sym typeface="Roboto Condensed"/>
              </a:rPr>
              <a:t>Digital Learning r</a:t>
            </a:r>
            <a:r>
              <a:rPr b="1" i="1" lang="en-US" sz="6000" u="none" cap="none" strike="noStrike">
                <a:solidFill>
                  <a:srgbClr val="365F91"/>
                </a:solidFill>
                <a:latin typeface="Roboto Condensed"/>
                <a:ea typeface="Roboto Condensed"/>
                <a:cs typeface="Roboto Condensed"/>
                <a:sym typeface="Roboto Condensed"/>
              </a:rPr>
              <a:t>E</a:t>
            </a:r>
            <a:r>
              <a:rPr i="0" lang="en-US" sz="6000" u="none" cap="none" strike="noStrike">
                <a:solidFill>
                  <a:srgbClr val="365F91"/>
                </a:solidFill>
                <a:latin typeface="Roboto Condensed"/>
                <a:ea typeface="Roboto Condensed"/>
                <a:cs typeface="Roboto Condensed"/>
                <a:sym typeface="Roboto Condensed"/>
              </a:rPr>
              <a:t>volution Program</a:t>
            </a:r>
            <a:endParaRPr>
              <a:solidFill>
                <a:srgbClr val="365F91"/>
              </a:solidFill>
              <a:latin typeface="Roboto Condensed"/>
              <a:ea typeface="Roboto Condensed"/>
              <a:cs typeface="Roboto Condensed"/>
              <a:sym typeface="Roboto Condensed"/>
            </a:endParaRPr>
          </a:p>
        </p:txBody>
      </p:sp>
      <p:pic>
        <p:nvPicPr>
          <p:cNvPr id="91" name="Shape 91"/>
          <p:cNvPicPr preferRelativeResize="0"/>
          <p:nvPr/>
        </p:nvPicPr>
        <p:blipFill>
          <a:blip r:embed="rId3">
            <a:alphaModFix/>
          </a:blip>
          <a:stretch>
            <a:fillRect/>
          </a:stretch>
        </p:blipFill>
        <p:spPr>
          <a:xfrm>
            <a:off x="3675750" y="4695300"/>
            <a:ext cx="1243901" cy="728703"/>
          </a:xfrm>
          <a:prstGeom prst="rect">
            <a:avLst/>
          </a:prstGeom>
          <a:noFill/>
          <a:ln>
            <a:noFill/>
          </a:ln>
        </p:spPr>
      </p:pic>
      <p:pic>
        <p:nvPicPr>
          <p:cNvPr id="92" name="Shape 92"/>
          <p:cNvPicPr preferRelativeResize="0"/>
          <p:nvPr/>
        </p:nvPicPr>
        <p:blipFill>
          <a:blip r:embed="rId3">
            <a:alphaModFix/>
          </a:blip>
          <a:stretch>
            <a:fillRect/>
          </a:stretch>
        </p:blipFill>
        <p:spPr>
          <a:xfrm>
            <a:off x="8182450" y="4695300"/>
            <a:ext cx="1243901" cy="728703"/>
          </a:xfrm>
          <a:prstGeom prst="rect">
            <a:avLst/>
          </a:prstGeom>
          <a:noFill/>
          <a:ln>
            <a:noFill/>
          </a:ln>
        </p:spPr>
      </p:pic>
      <p:pic>
        <p:nvPicPr>
          <p:cNvPr id="93" name="Shape 93"/>
          <p:cNvPicPr preferRelativeResize="0"/>
          <p:nvPr/>
        </p:nvPicPr>
        <p:blipFill>
          <a:blip r:embed="rId3">
            <a:alphaModFix/>
          </a:blip>
          <a:stretch>
            <a:fillRect/>
          </a:stretch>
        </p:blipFill>
        <p:spPr>
          <a:xfrm>
            <a:off x="12471400" y="4695300"/>
            <a:ext cx="1243901" cy="728703"/>
          </a:xfrm>
          <a:prstGeom prst="rect">
            <a:avLst/>
          </a:prstGeom>
          <a:noFill/>
          <a:ln>
            <a:noFill/>
          </a:ln>
        </p:spPr>
      </p:pic>
      <p:pic>
        <p:nvPicPr>
          <p:cNvPr id="94" name="Shape 94"/>
          <p:cNvPicPr preferRelativeResize="0"/>
          <p:nvPr/>
        </p:nvPicPr>
        <p:blipFill>
          <a:blip r:embed="rId4">
            <a:alphaModFix/>
          </a:blip>
          <a:stretch>
            <a:fillRect/>
          </a:stretch>
        </p:blipFill>
        <p:spPr>
          <a:xfrm>
            <a:off x="-33975" y="1508786"/>
            <a:ext cx="17340251" cy="6906989"/>
          </a:xfrm>
          <a:prstGeom prst="rect">
            <a:avLst/>
          </a:prstGeom>
          <a:noFill/>
          <a:ln>
            <a:noFill/>
          </a:ln>
        </p:spPr>
      </p:pic>
      <p:pic>
        <p:nvPicPr>
          <p:cNvPr id="95" name="Shape 95"/>
          <p:cNvPicPr preferRelativeResize="0"/>
          <p:nvPr/>
        </p:nvPicPr>
        <p:blipFill>
          <a:blip r:embed="rId5">
            <a:alphaModFix/>
          </a:blip>
          <a:stretch>
            <a:fillRect/>
          </a:stretch>
        </p:blipFill>
        <p:spPr>
          <a:xfrm>
            <a:off x="236000" y="8000148"/>
            <a:ext cx="12489675" cy="178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1270026" y="0"/>
            <a:ext cx="14800200" cy="2159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i="0" lang="en-US" sz="6000" u="none" cap="none" strike="noStrike">
                <a:solidFill>
                  <a:srgbClr val="365F91"/>
                </a:solidFill>
                <a:latin typeface="Roboto Condensed"/>
                <a:ea typeface="Roboto Condensed"/>
                <a:cs typeface="Roboto Condensed"/>
                <a:sym typeface="Roboto Condensed"/>
              </a:rPr>
              <a:t>Digital Learning r</a:t>
            </a:r>
            <a:r>
              <a:rPr b="1" i="1" lang="en-US" sz="6000" u="none" cap="none" strike="noStrike">
                <a:solidFill>
                  <a:srgbClr val="365F91"/>
                </a:solidFill>
                <a:latin typeface="Roboto Condensed"/>
                <a:ea typeface="Roboto Condensed"/>
                <a:cs typeface="Roboto Condensed"/>
                <a:sym typeface="Roboto Condensed"/>
              </a:rPr>
              <a:t>E</a:t>
            </a:r>
            <a:r>
              <a:rPr i="0" lang="en-US" sz="6000" u="none" cap="none" strike="noStrike">
                <a:solidFill>
                  <a:srgbClr val="365F91"/>
                </a:solidFill>
                <a:latin typeface="Roboto Condensed"/>
                <a:ea typeface="Roboto Condensed"/>
                <a:cs typeface="Roboto Condensed"/>
                <a:sym typeface="Roboto Condensed"/>
              </a:rPr>
              <a:t>volution Program</a:t>
            </a:r>
            <a:endParaRPr>
              <a:solidFill>
                <a:srgbClr val="365F91"/>
              </a:solidFill>
              <a:latin typeface="Roboto Condensed"/>
              <a:ea typeface="Roboto Condensed"/>
              <a:cs typeface="Roboto Condensed"/>
              <a:sym typeface="Roboto Condensed"/>
            </a:endParaRPr>
          </a:p>
        </p:txBody>
      </p:sp>
      <p:pic>
        <p:nvPicPr>
          <p:cNvPr id="101" name="Shape 101"/>
          <p:cNvPicPr preferRelativeResize="0"/>
          <p:nvPr/>
        </p:nvPicPr>
        <p:blipFill>
          <a:blip r:embed="rId3">
            <a:alphaModFix/>
          </a:blip>
          <a:stretch>
            <a:fillRect/>
          </a:stretch>
        </p:blipFill>
        <p:spPr>
          <a:xfrm>
            <a:off x="0" y="1838285"/>
            <a:ext cx="17340251" cy="69069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218075" y="444500"/>
            <a:ext cx="11284200" cy="2159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b="1" lang="en-US" sz="6000">
                <a:solidFill>
                  <a:srgbClr val="365F91"/>
                </a:solidFill>
                <a:latin typeface="Roboto Condensed"/>
                <a:ea typeface="Roboto Condensed"/>
                <a:cs typeface="Roboto Condensed"/>
                <a:sym typeface="Roboto Condensed"/>
              </a:rPr>
              <a:t>Commitment</a:t>
            </a:r>
            <a:r>
              <a:rPr b="1" i="0" lang="en-US" sz="6000" u="none" cap="none" strike="noStrike">
                <a:solidFill>
                  <a:srgbClr val="365F91"/>
                </a:solidFill>
                <a:latin typeface="Roboto Condensed"/>
                <a:ea typeface="Roboto Condensed"/>
                <a:cs typeface="Roboto Condensed"/>
                <a:sym typeface="Roboto Condensed"/>
              </a:rPr>
              <a:t> Tier: </a:t>
            </a:r>
            <a:br>
              <a:rPr b="1" i="0" lang="en-US" sz="6000" u="none" cap="none" strike="noStrike">
                <a:solidFill>
                  <a:srgbClr val="365F91"/>
                </a:solidFill>
                <a:latin typeface="Roboto Condensed"/>
                <a:ea typeface="Roboto Condensed"/>
                <a:cs typeface="Roboto Condensed"/>
                <a:sym typeface="Roboto Condensed"/>
              </a:rPr>
            </a:br>
            <a:r>
              <a:rPr b="1" i="0" lang="en-US" sz="6000" u="none" cap="none" strike="noStrike">
                <a:solidFill>
                  <a:srgbClr val="365F91"/>
                </a:solidFill>
                <a:latin typeface="Roboto Condensed"/>
                <a:ea typeface="Roboto Condensed"/>
                <a:cs typeface="Roboto Condensed"/>
                <a:sym typeface="Roboto Condensed"/>
              </a:rPr>
              <a:t>IT </a:t>
            </a:r>
            <a:r>
              <a:rPr b="1" lang="en-US" sz="6000">
                <a:solidFill>
                  <a:srgbClr val="365F91"/>
                </a:solidFill>
                <a:latin typeface="Roboto Condensed"/>
                <a:ea typeface="Roboto Condensed"/>
                <a:cs typeface="Roboto Condensed"/>
                <a:sym typeface="Roboto Condensed"/>
              </a:rPr>
              <a:t>and Teaching &amp; Learning </a:t>
            </a:r>
            <a:r>
              <a:rPr b="1" i="0" lang="en-US" sz="6000" u="none" cap="none" strike="noStrike">
                <a:solidFill>
                  <a:srgbClr val="365F91"/>
                </a:solidFill>
                <a:latin typeface="Roboto Condensed"/>
                <a:ea typeface="Roboto Condensed"/>
                <a:cs typeface="Roboto Condensed"/>
                <a:sym typeface="Roboto Condensed"/>
              </a:rPr>
              <a:t>Benefits</a:t>
            </a:r>
            <a:endParaRPr b="1" sz="6000">
              <a:solidFill>
                <a:srgbClr val="365F91"/>
              </a:solidFill>
              <a:latin typeface="Roboto Condensed"/>
              <a:ea typeface="Roboto Condensed"/>
              <a:cs typeface="Roboto Condensed"/>
              <a:sym typeface="Roboto Condensed"/>
            </a:endParaRPr>
          </a:p>
        </p:txBody>
      </p:sp>
      <p:sp>
        <p:nvSpPr>
          <p:cNvPr id="107" name="Shape 107"/>
          <p:cNvSpPr txBox="1"/>
          <p:nvPr>
            <p:ph idx="1" type="body"/>
          </p:nvPr>
        </p:nvSpPr>
        <p:spPr>
          <a:xfrm>
            <a:off x="1270039" y="2603500"/>
            <a:ext cx="14800185" cy="6286500"/>
          </a:xfrm>
          <a:prstGeom prst="rect">
            <a:avLst/>
          </a:prstGeom>
          <a:noFill/>
          <a:ln>
            <a:noFill/>
          </a:ln>
        </p:spPr>
        <p:txBody>
          <a:bodyPr anchorCtr="0" anchor="ctr" bIns="50800" lIns="50800" spcFirstLastPara="1" rIns="50800" wrap="square" tIns="50800">
            <a:noAutofit/>
          </a:bodyPr>
          <a:lstStyle/>
          <a:p>
            <a:pPr indent="-490773" lvl="0" marL="426718" marR="0" rtl="0" algn="l">
              <a:lnSpc>
                <a:spcPct val="100000"/>
              </a:lnSpc>
              <a:spcBef>
                <a:spcPts val="4000"/>
              </a:spcBef>
              <a:spcAft>
                <a:spcPts val="0"/>
              </a:spcAft>
              <a:buClr>
                <a:srgbClr val="000000"/>
              </a:buClr>
              <a:buSzPts val="3600"/>
              <a:buFont typeface="Calibri"/>
              <a:buChar char="•"/>
            </a:pPr>
            <a:r>
              <a:rPr lang="en-US"/>
              <a:t>Begin to establish a plug-and-play ecosystem</a:t>
            </a:r>
            <a:endParaRPr/>
          </a:p>
          <a:p>
            <a:pPr indent="-490773" lvl="0" marL="426718" marR="0" rtl="0" algn="l">
              <a:lnSpc>
                <a:spcPct val="100000"/>
              </a:lnSpc>
              <a:spcBef>
                <a:spcPts val="4000"/>
              </a:spcBef>
              <a:spcAft>
                <a:spcPts val="0"/>
              </a:spcAft>
              <a:buClr>
                <a:srgbClr val="000000"/>
              </a:buClr>
              <a:buSzPts val="3600"/>
              <a:buFont typeface="Calibri"/>
              <a:buChar char="•"/>
            </a:pPr>
            <a:r>
              <a:rPr lang="en-US"/>
              <a:t>Gain resources to help you know what to ask for from vendors </a:t>
            </a:r>
            <a:endParaRPr/>
          </a:p>
          <a:p>
            <a:pPr indent="-490773" lvl="0" marL="426718" marR="0" rtl="0" algn="l">
              <a:lnSpc>
                <a:spcPct val="100000"/>
              </a:lnSpc>
              <a:spcBef>
                <a:spcPts val="4000"/>
              </a:spcBef>
              <a:spcAft>
                <a:spcPts val="0"/>
              </a:spcAft>
              <a:buClr>
                <a:srgbClr val="000000"/>
              </a:buClr>
              <a:buSzPts val="3600"/>
              <a:buFont typeface="Calibri"/>
              <a:buChar char="•"/>
            </a:pPr>
            <a:r>
              <a:rPr lang="en-US"/>
              <a:t>Know what to include in RFPs</a:t>
            </a:r>
            <a:endParaRPr/>
          </a:p>
          <a:p>
            <a:pPr indent="-490773" lvl="0" marL="426718" rtl="0">
              <a:spcBef>
                <a:spcPts val="4200"/>
              </a:spcBef>
              <a:spcAft>
                <a:spcPts val="0"/>
              </a:spcAft>
              <a:buClr>
                <a:srgbClr val="000000"/>
              </a:buClr>
              <a:buSzPts val="3600"/>
              <a:buFont typeface="Calibri"/>
              <a:buChar char="•"/>
            </a:pPr>
            <a:r>
              <a:rPr lang="en-US">
                <a:solidFill>
                  <a:schemeClr val="dk1"/>
                </a:solidFill>
              </a:rPr>
              <a:t>IMS Global’s conformance certification program guarantees interoperability among a wide range of products </a:t>
            </a:r>
            <a:endParaRPr>
              <a:solidFill>
                <a:schemeClr val="dk1"/>
              </a:solidFill>
            </a:endParaRPr>
          </a:p>
          <a:p>
            <a:pPr indent="-490773" lvl="0" marL="426718" rtl="0">
              <a:spcBef>
                <a:spcPts val="4200"/>
              </a:spcBef>
              <a:spcAft>
                <a:spcPts val="0"/>
              </a:spcAft>
              <a:buClr>
                <a:srgbClr val="000000"/>
              </a:buClr>
              <a:buSzPts val="3600"/>
              <a:buFont typeface="Calibri"/>
              <a:buChar char="•"/>
            </a:pPr>
            <a:r>
              <a:rPr lang="en-US"/>
              <a:t>Get assistance from IMS for those who need help determining their needs</a:t>
            </a:r>
            <a:endParaRPr b="1" i="0" u="none" cap="none" strike="noStrike">
              <a:solidFill>
                <a:srgbClr val="000000"/>
              </a:solidFill>
              <a:latin typeface="Calibri"/>
              <a:ea typeface="Calibri"/>
              <a:cs typeface="Calibri"/>
              <a:sym typeface="Calibri"/>
            </a:endParaRPr>
          </a:p>
        </p:txBody>
      </p:sp>
      <p:sp>
        <p:nvSpPr>
          <p:cNvPr id="108" name="Shape 108"/>
          <p:cNvSpPr txBox="1"/>
          <p:nvPr>
            <p:ph idx="12" type="sldNum"/>
          </p:nvPr>
        </p:nvSpPr>
        <p:spPr>
          <a:xfrm>
            <a:off x="8555578" y="9251950"/>
            <a:ext cx="216406" cy="348813"/>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Roboto Condensed"/>
              <a:buNone/>
            </a:pPr>
            <a:fld id="{00000000-1234-1234-1234-123412341234}" type="slidenum">
              <a:rPr b="0" i="0" lang="en-US" sz="1600" u="none" cap="none" strike="noStrike">
                <a:solidFill>
                  <a:srgbClr val="000000"/>
                </a:solidFill>
                <a:latin typeface="Roboto Condensed"/>
                <a:ea typeface="Roboto Condensed"/>
                <a:cs typeface="Roboto Condensed"/>
                <a:sym typeface="Roboto Condensed"/>
              </a:rPr>
              <a:t>‹#›</a:t>
            </a:fld>
            <a:endParaRPr b="0" i="0" sz="1600" u="none" cap="none" strike="noStrike">
              <a:solidFill>
                <a:srgbClr val="000000"/>
              </a:solidFill>
              <a:latin typeface="Roboto Condensed"/>
              <a:ea typeface="Roboto Condensed"/>
              <a:cs typeface="Roboto Condensed"/>
              <a:sym typeface="Roboto Condensed"/>
            </a:endParaRPr>
          </a:p>
        </p:txBody>
      </p:sp>
      <p:pic>
        <p:nvPicPr>
          <p:cNvPr descr="Entry.png" id="109" name="Shape 109"/>
          <p:cNvPicPr preferRelativeResize="0"/>
          <p:nvPr/>
        </p:nvPicPr>
        <p:blipFill>
          <a:blip r:embed="rId3">
            <a:alphaModFix/>
          </a:blip>
          <a:stretch>
            <a:fillRect/>
          </a:stretch>
        </p:blipFill>
        <p:spPr>
          <a:xfrm>
            <a:off x="11768100" y="82675"/>
            <a:ext cx="3072676" cy="2304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idx="4294967295" type="title"/>
          </p:nvPr>
        </p:nvSpPr>
        <p:spPr>
          <a:xfrm>
            <a:off x="1270026" y="0"/>
            <a:ext cx="14800200" cy="2159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Calibri"/>
              <a:buNone/>
            </a:pPr>
            <a:r>
              <a:rPr i="0" lang="en-US" sz="6000" u="none" cap="none" strike="noStrike">
                <a:solidFill>
                  <a:srgbClr val="365F91"/>
                </a:solidFill>
              </a:rPr>
              <a:t>Digital Learning r</a:t>
            </a:r>
            <a:r>
              <a:rPr b="1" i="1" lang="en-US" sz="6000" u="none" cap="none" strike="noStrike">
                <a:solidFill>
                  <a:srgbClr val="365F91"/>
                </a:solidFill>
              </a:rPr>
              <a:t>E</a:t>
            </a:r>
            <a:r>
              <a:rPr i="0" lang="en-US" sz="6000" u="none" cap="none" strike="noStrike">
                <a:solidFill>
                  <a:srgbClr val="365F91"/>
                </a:solidFill>
              </a:rPr>
              <a:t>volution Program</a:t>
            </a:r>
            <a:endParaRPr>
              <a:solidFill>
                <a:srgbClr val="365F91"/>
              </a:solidFill>
            </a:endParaRPr>
          </a:p>
        </p:txBody>
      </p:sp>
      <p:pic>
        <p:nvPicPr>
          <p:cNvPr id="115" name="Shape 115"/>
          <p:cNvPicPr preferRelativeResize="0"/>
          <p:nvPr/>
        </p:nvPicPr>
        <p:blipFill>
          <a:blip r:embed="rId3">
            <a:alphaModFix/>
          </a:blip>
          <a:stretch>
            <a:fillRect/>
          </a:stretch>
        </p:blipFill>
        <p:spPr>
          <a:xfrm>
            <a:off x="92276" y="1983350"/>
            <a:ext cx="17247974" cy="68702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