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52" r:id="rId2"/>
    <p:sldMasterId id="2147484080" r:id="rId3"/>
  </p:sldMasterIdLst>
  <p:notesMasterIdLst>
    <p:notesMasterId r:id="rId14"/>
  </p:notesMasterIdLst>
  <p:handoutMasterIdLst>
    <p:handoutMasterId r:id="rId15"/>
  </p:handoutMasterIdLst>
  <p:sldIdLst>
    <p:sldId id="337" r:id="rId4"/>
    <p:sldId id="338" r:id="rId5"/>
    <p:sldId id="340" r:id="rId6"/>
    <p:sldId id="345" r:id="rId7"/>
    <p:sldId id="347" r:id="rId8"/>
    <p:sldId id="352" r:id="rId9"/>
    <p:sldId id="367" r:id="rId10"/>
    <p:sldId id="368" r:id="rId11"/>
    <p:sldId id="369" r:id="rId12"/>
    <p:sldId id="34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A5E42"/>
    <a:srgbClr val="FF5050"/>
    <a:srgbClr val="CC0000"/>
    <a:srgbClr val="08DA3A"/>
    <a:srgbClr val="66FF33"/>
    <a:srgbClr val="0033CC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4342" autoAdjust="0"/>
    <p:restoredTop sz="72887" autoAdjust="0"/>
  </p:normalViewPr>
  <p:slideViewPr>
    <p:cSldViewPr>
      <p:cViewPr varScale="1">
        <p:scale>
          <a:sx n="75" d="100"/>
          <a:sy n="75" d="100"/>
        </p:scale>
        <p:origin x="-84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1392" y="35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taylor\Local%20Settings\Temporary%20Internet%20Files\Content.Outlook\I09VZ7FO\data%20for%20Campus%20Technolog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sfs1.asnet.ua-net.ua.edu\share\etech\Tegrity\presentations\data%20for%20Campus%20Technolog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sfs1.asnet.ua-net.ua.edu\share\etech\Tegrity\presentations\data%20for%20Campus%20Technolog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taylor\Local%20Settings\Temporary%20Internet%20Files\Content.Outlook\I09VZ7FO\data%20for%20Campus%20Technolog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38857769514921786"/>
          <c:y val="4.2673356309875371E-2"/>
          <c:w val="0.46692390881695367"/>
          <c:h val="0.87820937141691569"/>
        </c:manualLayout>
      </c:layout>
      <c:bar3DChart>
        <c:barDir val="bar"/>
        <c:grouping val="clustered"/>
        <c:ser>
          <c:idx val="0"/>
          <c:order val="0"/>
          <c:tx>
            <c:strRef>
              <c:f>students2!$B$1</c:f>
              <c:strCache>
                <c:ptCount val="1"/>
                <c:pt idx="0">
                  <c:v>Reduced</c:v>
                </c:pt>
              </c:strCache>
            </c:strRef>
          </c:tx>
          <c:cat>
            <c:strRef>
              <c:f>students2!$A$2:$A$14</c:f>
              <c:strCache>
                <c:ptCount val="13"/>
                <c:pt idx="0">
                  <c:v>Your overall satisfaction with the course</c:v>
                </c:pt>
                <c:pt idx="1">
                  <c:v>Your success in the course</c:v>
                </c:pt>
                <c:pt idx="2">
                  <c:v>Your grades in the course</c:v>
                </c:pt>
                <c:pt idx="3">
                  <c:v>How often you attend class</c:v>
                </c:pt>
                <c:pt idx="4">
                  <c:v>The amount of time you spend studying for the class</c:v>
                </c:pt>
                <c:pt idx="5">
                  <c:v>The effectiveness of your studying</c:v>
                </c:pt>
                <c:pt idx="6">
                  <c:v>Your motivation to study</c:v>
                </c:pt>
                <c:pt idx="7">
                  <c:v>The amount of material covered in class</c:v>
                </c:pt>
                <c:pt idx="8">
                  <c:v>The amount of material you have learned</c:v>
                </c:pt>
                <c:pt idx="9">
                  <c:v>The time it takes you to study</c:v>
                </c:pt>
                <c:pt idx="10">
                  <c:v>The number of office visits with faculty</c:v>
                </c:pt>
                <c:pt idx="11">
                  <c:v>The depth of your learning</c:v>
                </c:pt>
                <c:pt idx="12">
                  <c:v>Your ability to focus on the most important learning objectives</c:v>
                </c:pt>
              </c:strCache>
            </c:strRef>
          </c:cat>
          <c:val>
            <c:numRef>
              <c:f>students2!$B$2:$B$14</c:f>
              <c:numCache>
                <c:formatCode>0%</c:formatCode>
                <c:ptCount val="13"/>
                <c:pt idx="0">
                  <c:v>5.0000000000000031E-2</c:v>
                </c:pt>
                <c:pt idx="1">
                  <c:v>4.0000000000000029E-2</c:v>
                </c:pt>
                <c:pt idx="2">
                  <c:v>4.0000000000000029E-2</c:v>
                </c:pt>
                <c:pt idx="3">
                  <c:v>0.19000000000000009</c:v>
                </c:pt>
                <c:pt idx="4">
                  <c:v>8.0000000000000057E-2</c:v>
                </c:pt>
                <c:pt idx="5">
                  <c:v>4.0000000000000029E-2</c:v>
                </c:pt>
                <c:pt idx="6">
                  <c:v>5.0000000000000031E-2</c:v>
                </c:pt>
                <c:pt idx="7">
                  <c:v>4.0000000000000029E-2</c:v>
                </c:pt>
                <c:pt idx="8">
                  <c:v>3.0000000000000016E-2</c:v>
                </c:pt>
                <c:pt idx="9">
                  <c:v>0.18000000000000008</c:v>
                </c:pt>
                <c:pt idx="10">
                  <c:v>0.27</c:v>
                </c:pt>
                <c:pt idx="11">
                  <c:v>4.0000000000000029E-2</c:v>
                </c:pt>
                <c:pt idx="12">
                  <c:v>4.0000000000000029E-2</c:v>
                </c:pt>
              </c:numCache>
            </c:numRef>
          </c:val>
        </c:ser>
        <c:ser>
          <c:idx val="1"/>
          <c:order val="1"/>
          <c:tx>
            <c:strRef>
              <c:f>students2!$C$1</c:f>
              <c:strCache>
                <c:ptCount val="1"/>
                <c:pt idx="0">
                  <c:v>No Impact</c:v>
                </c:pt>
              </c:strCache>
            </c:strRef>
          </c:tx>
          <c:cat>
            <c:strRef>
              <c:f>students2!$A$2:$A$14</c:f>
              <c:strCache>
                <c:ptCount val="13"/>
                <c:pt idx="0">
                  <c:v>Your overall satisfaction with the course</c:v>
                </c:pt>
                <c:pt idx="1">
                  <c:v>Your success in the course</c:v>
                </c:pt>
                <c:pt idx="2">
                  <c:v>Your grades in the course</c:v>
                </c:pt>
                <c:pt idx="3">
                  <c:v>How often you attend class</c:v>
                </c:pt>
                <c:pt idx="4">
                  <c:v>The amount of time you spend studying for the class</c:v>
                </c:pt>
                <c:pt idx="5">
                  <c:v>The effectiveness of your studying</c:v>
                </c:pt>
                <c:pt idx="6">
                  <c:v>Your motivation to study</c:v>
                </c:pt>
                <c:pt idx="7">
                  <c:v>The amount of material covered in class</c:v>
                </c:pt>
                <c:pt idx="8">
                  <c:v>The amount of material you have learned</c:v>
                </c:pt>
                <c:pt idx="9">
                  <c:v>The time it takes you to study</c:v>
                </c:pt>
                <c:pt idx="10">
                  <c:v>The number of office visits with faculty</c:v>
                </c:pt>
                <c:pt idx="11">
                  <c:v>The depth of your learning</c:v>
                </c:pt>
                <c:pt idx="12">
                  <c:v>Your ability to focus on the most important learning objectives</c:v>
                </c:pt>
              </c:strCache>
            </c:strRef>
          </c:cat>
          <c:val>
            <c:numRef>
              <c:f>students2!$C$2:$C$14</c:f>
              <c:numCache>
                <c:formatCode>0%</c:formatCode>
                <c:ptCount val="13"/>
                <c:pt idx="0">
                  <c:v>0.27</c:v>
                </c:pt>
                <c:pt idx="1">
                  <c:v>0.30000000000000016</c:v>
                </c:pt>
                <c:pt idx="2">
                  <c:v>0.33000000000000024</c:v>
                </c:pt>
                <c:pt idx="3">
                  <c:v>0.58000000000000029</c:v>
                </c:pt>
                <c:pt idx="4">
                  <c:v>0.43000000000000016</c:v>
                </c:pt>
                <c:pt idx="5">
                  <c:v>0.25</c:v>
                </c:pt>
                <c:pt idx="6">
                  <c:v>0.46</c:v>
                </c:pt>
                <c:pt idx="7">
                  <c:v>0.49000000000000016</c:v>
                </c:pt>
                <c:pt idx="8">
                  <c:v>0.34000000000000025</c:v>
                </c:pt>
                <c:pt idx="9">
                  <c:v>0.47000000000000008</c:v>
                </c:pt>
                <c:pt idx="10">
                  <c:v>0.61000000000000032</c:v>
                </c:pt>
                <c:pt idx="11">
                  <c:v>0.35000000000000014</c:v>
                </c:pt>
                <c:pt idx="12">
                  <c:v>0.35000000000000014</c:v>
                </c:pt>
              </c:numCache>
            </c:numRef>
          </c:val>
        </c:ser>
        <c:ser>
          <c:idx val="2"/>
          <c:order val="2"/>
          <c:tx>
            <c:strRef>
              <c:f>students2!$D$1</c:f>
              <c:strCache>
                <c:ptCount val="1"/>
                <c:pt idx="0">
                  <c:v>Increased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students2!$A$2:$A$14</c:f>
              <c:strCache>
                <c:ptCount val="13"/>
                <c:pt idx="0">
                  <c:v>Your overall satisfaction with the course</c:v>
                </c:pt>
                <c:pt idx="1">
                  <c:v>Your success in the course</c:v>
                </c:pt>
                <c:pt idx="2">
                  <c:v>Your grades in the course</c:v>
                </c:pt>
                <c:pt idx="3">
                  <c:v>How often you attend class</c:v>
                </c:pt>
                <c:pt idx="4">
                  <c:v>The amount of time you spend studying for the class</c:v>
                </c:pt>
                <c:pt idx="5">
                  <c:v>The effectiveness of your studying</c:v>
                </c:pt>
                <c:pt idx="6">
                  <c:v>Your motivation to study</c:v>
                </c:pt>
                <c:pt idx="7">
                  <c:v>The amount of material covered in class</c:v>
                </c:pt>
                <c:pt idx="8">
                  <c:v>The amount of material you have learned</c:v>
                </c:pt>
                <c:pt idx="9">
                  <c:v>The time it takes you to study</c:v>
                </c:pt>
                <c:pt idx="10">
                  <c:v>The number of office visits with faculty</c:v>
                </c:pt>
                <c:pt idx="11">
                  <c:v>The depth of your learning</c:v>
                </c:pt>
                <c:pt idx="12">
                  <c:v>Your ability to focus on the most important learning objectives</c:v>
                </c:pt>
              </c:strCache>
            </c:strRef>
          </c:cat>
          <c:val>
            <c:numRef>
              <c:f>students2!$D$2:$D$14</c:f>
              <c:numCache>
                <c:formatCode>0%</c:formatCode>
                <c:ptCount val="13"/>
                <c:pt idx="0">
                  <c:v>0.6800000000000006</c:v>
                </c:pt>
                <c:pt idx="1">
                  <c:v>0.67000000000000048</c:v>
                </c:pt>
                <c:pt idx="2">
                  <c:v>0.62000000000000033</c:v>
                </c:pt>
                <c:pt idx="3">
                  <c:v>0.24000000000000007</c:v>
                </c:pt>
                <c:pt idx="4">
                  <c:v>0.5</c:v>
                </c:pt>
                <c:pt idx="5">
                  <c:v>0.7100000000000003</c:v>
                </c:pt>
                <c:pt idx="6">
                  <c:v>0.49000000000000016</c:v>
                </c:pt>
                <c:pt idx="7">
                  <c:v>0.47000000000000008</c:v>
                </c:pt>
                <c:pt idx="8">
                  <c:v>0.63000000000000034</c:v>
                </c:pt>
                <c:pt idx="9">
                  <c:v>0.3500000000000002</c:v>
                </c:pt>
                <c:pt idx="10">
                  <c:v>0.12000000000000002</c:v>
                </c:pt>
                <c:pt idx="11">
                  <c:v>0.61000000000000032</c:v>
                </c:pt>
                <c:pt idx="12">
                  <c:v>0.62000000000000033</c:v>
                </c:pt>
              </c:numCache>
            </c:numRef>
          </c:val>
        </c:ser>
        <c:shape val="box"/>
        <c:axId val="127908480"/>
        <c:axId val="127955328"/>
        <c:axId val="0"/>
      </c:bar3DChart>
      <c:catAx>
        <c:axId val="127908480"/>
        <c:scaling>
          <c:orientation val="minMax"/>
        </c:scaling>
        <c:axPos val="l"/>
        <c:tickLblPos val="nextTo"/>
        <c:crossAx val="127955328"/>
        <c:crosses val="autoZero"/>
        <c:lblAlgn val="ctr"/>
        <c:lblOffset val="100"/>
      </c:catAx>
      <c:valAx>
        <c:axId val="127955328"/>
        <c:scaling>
          <c:orientation val="minMax"/>
        </c:scaling>
        <c:axPos val="b"/>
        <c:majorGridlines/>
        <c:numFmt formatCode="0%" sourceLinked="1"/>
        <c:tickLblPos val="nextTo"/>
        <c:crossAx val="12790848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otX val="30"/>
      <c:perspective val="30"/>
    </c:view3D>
    <c:plotArea>
      <c:layout/>
      <c:pie3DChart>
        <c:varyColors val="1"/>
        <c:ser>
          <c:idx val="0"/>
          <c:order val="0"/>
          <c:spPr>
            <a:solidFill>
              <a:srgbClr val="CC99FF"/>
            </a:solidFill>
          </c:spPr>
          <c:explosion val="25"/>
          <c:dPt>
            <c:idx val="1"/>
            <c:spPr>
              <a:solidFill>
                <a:srgbClr val="33CCCC"/>
              </a:solidFill>
            </c:spPr>
          </c:dPt>
          <c:dPt>
            <c:idx val="2"/>
            <c:spPr>
              <a:solidFill>
                <a:srgbClr val="99CC00"/>
              </a:solidFill>
            </c:spPr>
          </c:dPt>
          <c:dLbls>
            <c:dLbl>
              <c:idx val="0"/>
              <c:layout>
                <c:manualLayout>
                  <c:x val="-0.1963443599344489"/>
                  <c:y val="-0.20577792678476556"/>
                </c:manualLayout>
              </c:layout>
              <c:showVal val="1"/>
            </c:dLbl>
            <c:dLbl>
              <c:idx val="1"/>
              <c:layout>
                <c:manualLayout>
                  <c:x val="0.15883250561980636"/>
                  <c:y val="4.3783099352579104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  <c:showLeaderLines val="1"/>
          </c:dLbls>
          <c:cat>
            <c:strRef>
              <c:f>students!$A$47:$A$49</c:f>
              <c:strCache>
                <c:ptCount val="3"/>
                <c:pt idx="0">
                  <c:v>Easy</c:v>
                </c:pt>
                <c:pt idx="1">
                  <c:v>Acceptable</c:v>
                </c:pt>
                <c:pt idx="2">
                  <c:v>Difficult</c:v>
                </c:pt>
              </c:strCache>
            </c:strRef>
          </c:cat>
          <c:val>
            <c:numRef>
              <c:f>students!$B$47:$B$49</c:f>
              <c:numCache>
                <c:formatCode>0%</c:formatCode>
                <c:ptCount val="3"/>
                <c:pt idx="0">
                  <c:v>0.67000000000000126</c:v>
                </c:pt>
                <c:pt idx="1">
                  <c:v>0.29000000000000031</c:v>
                </c:pt>
                <c:pt idx="2">
                  <c:v>3.0000000000000002E-2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>
              <a:latin typeface="Garamond" pitchFamily="18" charset="0"/>
            </a:defRPr>
          </a:pPr>
          <a:endParaRPr lang="en-US"/>
        </a:p>
      </c:txPr>
    </c:legend>
    <c:plotVisOnly val="1"/>
  </c:chart>
  <c:spPr>
    <a:solidFill>
      <a:schemeClr val="bg1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8.7753500107673292E-3"/>
          <c:y val="4.5405926823249829E-2"/>
          <c:w val="0.58722891575119973"/>
          <c:h val="0.82941606658142086"/>
        </c:manualLayout>
      </c:layout>
      <c:pie3DChart>
        <c:varyColors val="1"/>
        <c:ser>
          <c:idx val="0"/>
          <c:order val="0"/>
          <c:explosion val="14"/>
          <c:dPt>
            <c:idx val="1"/>
            <c:spPr>
              <a:solidFill>
                <a:srgbClr val="FF6600"/>
              </a:solidFill>
            </c:spPr>
          </c:dPt>
          <c:dPt>
            <c:idx val="2"/>
            <c:spPr>
              <a:solidFill>
                <a:srgbClr val="99CC00"/>
              </a:solidFill>
            </c:spPr>
          </c:dPt>
          <c:dPt>
            <c:idx val="3"/>
            <c:spPr>
              <a:solidFill>
                <a:srgbClr val="CC99FF"/>
              </a:solidFill>
            </c:spPr>
          </c:dPt>
          <c:dPt>
            <c:idx val="4"/>
            <c:spPr>
              <a:solidFill>
                <a:srgbClr val="33CCCC"/>
              </a:solidFill>
            </c:spPr>
          </c:dPt>
          <c:dLbls>
            <c:dLbl>
              <c:idx val="0"/>
              <c:layout>
                <c:manualLayout>
                  <c:x val="-4.5005295453994232E-2"/>
                  <c:y val="7.407407407407407E-2"/>
                </c:manualLayout>
              </c:layout>
              <c:showVal val="1"/>
            </c:dLbl>
            <c:dLbl>
              <c:idx val="1"/>
              <c:layout>
                <c:manualLayout>
                  <c:x val="-9.9326694600400847E-2"/>
                  <c:y val="8.2853040805796724E-2"/>
                </c:manualLayout>
              </c:layout>
              <c:showVal val="1"/>
            </c:dLbl>
            <c:dLbl>
              <c:idx val="2"/>
              <c:layout>
                <c:manualLayout>
                  <c:x val="-0.13229719548945276"/>
                  <c:y val="-0.10083186361603225"/>
                </c:manualLayout>
              </c:layout>
              <c:showVal val="1"/>
            </c:dLbl>
            <c:dLbl>
              <c:idx val="3"/>
              <c:layout>
                <c:manualLayout>
                  <c:x val="6.029612617867211E-2"/>
                  <c:y val="-0.21604676319924082"/>
                </c:manualLayout>
              </c:layout>
              <c:showVal val="1"/>
            </c:dLbl>
            <c:dLbl>
              <c:idx val="4"/>
              <c:layout>
                <c:manualLayout>
                  <c:x val="0.12274375236169442"/>
                  <c:y val="4.504337999416739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>
                    <a:latin typeface="Garamond" pitchFamily="18" charset="0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students!$A$30:$A$34</c:f>
              <c:strCache>
                <c:ptCount val="5"/>
                <c:pt idx="0">
                  <c:v>Did not contribute</c:v>
                </c:pt>
                <c:pt idx="1">
                  <c:v>Contributed a little</c:v>
                </c:pt>
                <c:pt idx="2">
                  <c:v>Contributed somewhat</c:v>
                </c:pt>
                <c:pt idx="3">
                  <c:v>Contributed quite a bit</c:v>
                </c:pt>
                <c:pt idx="4">
                  <c:v>Contributed significantly</c:v>
                </c:pt>
              </c:strCache>
            </c:strRef>
          </c:cat>
          <c:val>
            <c:numRef>
              <c:f>students!$B$30:$B$34</c:f>
              <c:numCache>
                <c:formatCode>0%</c:formatCode>
                <c:ptCount val="5"/>
                <c:pt idx="0">
                  <c:v>7.0000000000000021E-2</c:v>
                </c:pt>
                <c:pt idx="1">
                  <c:v>0.12000000000000002</c:v>
                </c:pt>
                <c:pt idx="2">
                  <c:v>0.21000000000000021</c:v>
                </c:pt>
                <c:pt idx="3">
                  <c:v>0.26</c:v>
                </c:pt>
                <c:pt idx="4">
                  <c:v>0.34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9777903294206003"/>
          <c:y val="7.8720865020077621E-2"/>
          <c:w val="0.3905533290068145"/>
          <c:h val="0.58614801354959112"/>
        </c:manualLayout>
      </c:layout>
      <c:txPr>
        <a:bodyPr/>
        <a:lstStyle/>
        <a:p>
          <a:pPr>
            <a:defRPr sz="1400">
              <a:latin typeface="Garamond" pitchFamily="18" charset="0"/>
            </a:defRPr>
          </a:pPr>
          <a:endParaRPr lang="en-US"/>
        </a:p>
      </c:txPr>
    </c:legend>
    <c:plotVisOnly val="1"/>
  </c:chart>
  <c:spPr>
    <a:solidFill>
      <a:schemeClr val="bg1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faculty!$B$3</c:f>
              <c:strCache>
                <c:ptCount val="1"/>
                <c:pt idx="0">
                  <c:v>Reduced</c:v>
                </c:pt>
              </c:strCache>
            </c:strRef>
          </c:tx>
          <c:cat>
            <c:strRef>
              <c:f>faculty!$A$4:$A$14</c:f>
              <c:strCache>
                <c:ptCount val="11"/>
                <c:pt idx="0">
                  <c:v>Your overall satisfaction with how the course went</c:v>
                </c:pt>
                <c:pt idx="1">
                  <c:v>Student grades in the course</c:v>
                </c:pt>
                <c:pt idx="2">
                  <c:v>The amount of student participation</c:v>
                </c:pt>
                <c:pt idx="3">
                  <c:v>How often students attended class</c:v>
                </c:pt>
                <c:pt idx="4">
                  <c:v>Your use of the textbook(s)</c:v>
                </c:pt>
                <c:pt idx="5">
                  <c:v>Your perception of students' use of the textbook(s)</c:v>
                </c:pt>
                <c:pt idx="6">
                  <c:v>The amount of material covered in class</c:v>
                </c:pt>
                <c:pt idx="7">
                  <c:v>The quality of your interactions with students (questions, discussions, etc.)</c:v>
                </c:pt>
                <c:pt idx="8">
                  <c:v>The number of office visits by students</c:v>
                </c:pt>
                <c:pt idx="9">
                  <c:v>The quality of office visits by students</c:v>
                </c:pt>
                <c:pt idx="10">
                  <c:v> Your ability to focus on the most important learning objectives</c:v>
                </c:pt>
              </c:strCache>
            </c:strRef>
          </c:cat>
          <c:val>
            <c:numRef>
              <c:f>faculty!$B$4:$B$14</c:f>
              <c:numCache>
                <c:formatCode>0%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0.14000000000000001</c:v>
                </c:pt>
                <c:pt idx="3">
                  <c:v>0.21000000000000008</c:v>
                </c:pt>
                <c:pt idx="4">
                  <c:v>0</c:v>
                </c:pt>
                <c:pt idx="5">
                  <c:v>7.0000000000000021E-2</c:v>
                </c:pt>
                <c:pt idx="6">
                  <c:v>0</c:v>
                </c:pt>
                <c:pt idx="7">
                  <c:v>7.0000000000000021E-2</c:v>
                </c:pt>
                <c:pt idx="8">
                  <c:v>0.17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faculty!$C$3</c:f>
              <c:strCache>
                <c:ptCount val="1"/>
                <c:pt idx="0">
                  <c:v>No Impact</c:v>
                </c:pt>
              </c:strCache>
            </c:strRef>
          </c:tx>
          <c:cat>
            <c:strRef>
              <c:f>faculty!$A$4:$A$14</c:f>
              <c:strCache>
                <c:ptCount val="11"/>
                <c:pt idx="0">
                  <c:v>Your overall satisfaction with how the course went</c:v>
                </c:pt>
                <c:pt idx="1">
                  <c:v>Student grades in the course</c:v>
                </c:pt>
                <c:pt idx="2">
                  <c:v>The amount of student participation</c:v>
                </c:pt>
                <c:pt idx="3">
                  <c:v>How often students attended class</c:v>
                </c:pt>
                <c:pt idx="4">
                  <c:v>Your use of the textbook(s)</c:v>
                </c:pt>
                <c:pt idx="5">
                  <c:v>Your perception of students' use of the textbook(s)</c:v>
                </c:pt>
                <c:pt idx="6">
                  <c:v>The amount of material covered in class</c:v>
                </c:pt>
                <c:pt idx="7">
                  <c:v>The quality of your interactions with students (questions, discussions, etc.)</c:v>
                </c:pt>
                <c:pt idx="8">
                  <c:v>The number of office visits by students</c:v>
                </c:pt>
                <c:pt idx="9">
                  <c:v>The quality of office visits by students</c:v>
                </c:pt>
                <c:pt idx="10">
                  <c:v> Your ability to focus on the most important learning objectives</c:v>
                </c:pt>
              </c:strCache>
            </c:strRef>
          </c:cat>
          <c:val>
            <c:numRef>
              <c:f>faculty!$C$4:$C$14</c:f>
              <c:numCache>
                <c:formatCode>0%</c:formatCode>
                <c:ptCount val="11"/>
                <c:pt idx="0">
                  <c:v>0.33000000000000024</c:v>
                </c:pt>
                <c:pt idx="1">
                  <c:v>0.5</c:v>
                </c:pt>
                <c:pt idx="2">
                  <c:v>0.43000000000000016</c:v>
                </c:pt>
                <c:pt idx="3">
                  <c:v>0.7100000000000003</c:v>
                </c:pt>
                <c:pt idx="4">
                  <c:v>0.79</c:v>
                </c:pt>
                <c:pt idx="5">
                  <c:v>0.79</c:v>
                </c:pt>
                <c:pt idx="6">
                  <c:v>0.7100000000000003</c:v>
                </c:pt>
                <c:pt idx="7">
                  <c:v>0.64000000000000035</c:v>
                </c:pt>
                <c:pt idx="8">
                  <c:v>0.83000000000000029</c:v>
                </c:pt>
                <c:pt idx="9">
                  <c:v>0.85000000000000031</c:v>
                </c:pt>
                <c:pt idx="10">
                  <c:v>0.56999999999999995</c:v>
                </c:pt>
              </c:numCache>
            </c:numRef>
          </c:val>
        </c:ser>
        <c:ser>
          <c:idx val="2"/>
          <c:order val="2"/>
          <c:tx>
            <c:strRef>
              <c:f>faculty!$D$3</c:f>
              <c:strCache>
                <c:ptCount val="1"/>
                <c:pt idx="0">
                  <c:v>Increased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faculty!$A$4:$A$14</c:f>
              <c:strCache>
                <c:ptCount val="11"/>
                <c:pt idx="0">
                  <c:v>Your overall satisfaction with how the course went</c:v>
                </c:pt>
                <c:pt idx="1">
                  <c:v>Student grades in the course</c:v>
                </c:pt>
                <c:pt idx="2">
                  <c:v>The amount of student participation</c:v>
                </c:pt>
                <c:pt idx="3">
                  <c:v>How often students attended class</c:v>
                </c:pt>
                <c:pt idx="4">
                  <c:v>Your use of the textbook(s)</c:v>
                </c:pt>
                <c:pt idx="5">
                  <c:v>Your perception of students' use of the textbook(s)</c:v>
                </c:pt>
                <c:pt idx="6">
                  <c:v>The amount of material covered in class</c:v>
                </c:pt>
                <c:pt idx="7">
                  <c:v>The quality of your interactions with students (questions, discussions, etc.)</c:v>
                </c:pt>
                <c:pt idx="8">
                  <c:v>The number of office visits by students</c:v>
                </c:pt>
                <c:pt idx="9">
                  <c:v>The quality of office visits by students</c:v>
                </c:pt>
                <c:pt idx="10">
                  <c:v> Your ability to focus on the most important learning objectives</c:v>
                </c:pt>
              </c:strCache>
            </c:strRef>
          </c:cat>
          <c:val>
            <c:numRef>
              <c:f>faculty!$D$4:$D$14</c:f>
              <c:numCache>
                <c:formatCode>0%</c:formatCode>
                <c:ptCount val="11"/>
                <c:pt idx="0">
                  <c:v>0.66000000000000036</c:v>
                </c:pt>
                <c:pt idx="1">
                  <c:v>0.5</c:v>
                </c:pt>
                <c:pt idx="2">
                  <c:v>0.43000000000000016</c:v>
                </c:pt>
                <c:pt idx="3">
                  <c:v>7.0000000000000021E-2</c:v>
                </c:pt>
                <c:pt idx="4">
                  <c:v>0.21000000000000008</c:v>
                </c:pt>
                <c:pt idx="5">
                  <c:v>0.14000000000000001</c:v>
                </c:pt>
                <c:pt idx="6">
                  <c:v>0.28000000000000008</c:v>
                </c:pt>
                <c:pt idx="7">
                  <c:v>0.29000000000000015</c:v>
                </c:pt>
                <c:pt idx="8">
                  <c:v>0</c:v>
                </c:pt>
                <c:pt idx="9">
                  <c:v>0.15000000000000008</c:v>
                </c:pt>
                <c:pt idx="10">
                  <c:v>0.43000000000000016</c:v>
                </c:pt>
              </c:numCache>
            </c:numRef>
          </c:val>
        </c:ser>
        <c:shape val="box"/>
        <c:axId val="128780160"/>
        <c:axId val="128781696"/>
        <c:axId val="0"/>
      </c:bar3DChart>
      <c:catAx>
        <c:axId val="128780160"/>
        <c:scaling>
          <c:orientation val="minMax"/>
        </c:scaling>
        <c:axPos val="l"/>
        <c:tickLblPos val="nextTo"/>
        <c:crossAx val="128781696"/>
        <c:crosses val="autoZero"/>
        <c:auto val="1"/>
        <c:lblAlgn val="ctr"/>
        <c:lblOffset val="100"/>
      </c:catAx>
      <c:valAx>
        <c:axId val="128781696"/>
        <c:scaling>
          <c:orientation val="minMax"/>
        </c:scaling>
        <c:axPos val="b"/>
        <c:majorGridlines/>
        <c:numFmt formatCode="0%" sourceLinked="1"/>
        <c:tickLblPos val="nextTo"/>
        <c:crossAx val="12878016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3A223-F71F-4669-8C81-2748E4070385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D9A60-52FD-453B-A3D8-6823B7B301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DA8A51-CBB9-4A9E-AED2-6BC73864E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_title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19063"/>
            <a:ext cx="18097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514600"/>
            <a:ext cx="6096000" cy="609600"/>
          </a:xfrm>
        </p:spPr>
        <p:txBody>
          <a:bodyPr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124200"/>
            <a:ext cx="6400800" cy="457200"/>
          </a:xfrm>
        </p:spPr>
        <p:txBody>
          <a:bodyPr anchor="ctr"/>
          <a:lstStyle>
            <a:lvl1pPr marL="0" indent="0">
              <a:buFontTx/>
              <a:buNone/>
              <a:defRPr sz="2800">
                <a:solidFill>
                  <a:schemeClr val="bg1"/>
                </a:solidFill>
                <a:latin typeface="Univers 47 CondensedLight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_title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19063"/>
            <a:ext cx="18097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514600"/>
            <a:ext cx="6096000" cy="609600"/>
          </a:xfrm>
        </p:spPr>
        <p:txBody>
          <a:bodyPr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124200"/>
            <a:ext cx="6400800" cy="457200"/>
          </a:xfrm>
        </p:spPr>
        <p:txBody>
          <a:bodyPr anchor="ctr"/>
          <a:lstStyle>
            <a:lvl1pPr marL="0" indent="0">
              <a:buFontTx/>
              <a:buNone/>
              <a:defRPr sz="2800">
                <a:solidFill>
                  <a:schemeClr val="bg1"/>
                </a:solidFill>
                <a:latin typeface="Univers 47 CondensedLight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5" name="Picture 4" descr="The University of Alabama"/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914400" y="6324600"/>
            <a:ext cx="37004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tegrity_powerpoint_interior_orange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76200"/>
            <a:ext cx="6705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5225"/>
            <a:ext cx="533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102" name="Picture 6" descr="logo_int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620000" y="6324600"/>
            <a:ext cx="12192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The University of Alabama"/>
          <p:cNvPicPr/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1066800" y="6324600"/>
            <a:ext cx="396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tegrity_powerpoint_interior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76200"/>
            <a:ext cx="6705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5225"/>
            <a:ext cx="533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5126" name="Picture 6" descr="logo_int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620000" y="6324600"/>
            <a:ext cx="12192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he University of Alabama"/>
          <p:cNvPicPr/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1219200" y="6324600"/>
            <a:ext cx="35480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9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74" r:id="rId9"/>
    <p:sldLayoutId id="2147484075" r:id="rId10"/>
    <p:sldLayoutId id="2147484076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Univers 55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82D97-08B4-4BC7-A9F4-05A90F3CE6B3}" type="datetimeFigureOut">
              <a:rPr lang="en-US" smtClean="0"/>
              <a:pPr/>
              <a:t>3/25/2009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760C3-F577-45B8-9B97-FEDA40442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  <p:sldLayoutId id="214748409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grity.com/tegrity_demo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Improving Student Outcomes and Retention with Class Capture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 rtlCol="0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Carmen Taylor Burkhalter, Ph.D.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Senior Associate Dean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Senior Information Officer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College of Arts and Sciences</a:t>
            </a:r>
          </a:p>
        </p:txBody>
      </p:sp>
      <p:pic>
        <p:nvPicPr>
          <p:cNvPr id="4" name="Picture 3" descr="The University of Alabam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28600"/>
            <a:ext cx="35480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Spring, 2008 Faculty Survey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(n=16)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295401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University of Alabama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47472" indent="-347472" eaLnBrk="0" hangingPunct="0">
              <a:lnSpc>
                <a:spcPct val="90000"/>
              </a:lnSpc>
              <a:spcBef>
                <a:spcPts val="624"/>
              </a:spcBef>
              <a:spcAft>
                <a:spcPts val="0"/>
              </a:spcAft>
              <a:buSzPts val="2600"/>
              <a:buFont typeface="Arial"/>
              <a:buChar char="•"/>
              <a:defRPr/>
            </a:pP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Founded in 1831, first university in Alabama</a:t>
            </a:r>
          </a:p>
          <a:p>
            <a:pPr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Consistently ranked among top 50 public universities in annual U.S. News and World Report</a:t>
            </a:r>
          </a:p>
          <a:p>
            <a:pPr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Approximately 750 tenured/track faculty</a:t>
            </a:r>
          </a:p>
          <a:p>
            <a:pPr fontAlgn="auto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UA Enrollment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Increase enrollment by 33% in 5 years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Current: 27,052 students (fall, 2008 largest in UA’s history)</a:t>
            </a:r>
          </a:p>
          <a:p>
            <a:pPr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Mission to improve learning outcomes and student satisfaction while growing enrollment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Technology believed to be the key component to balancing seemingly conflicting objectives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Planned Use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Plan for Course Capturing</a:t>
            </a:r>
          </a:p>
          <a:p>
            <a:pPr marL="9144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Curriculum redesign using technology</a:t>
            </a:r>
          </a:p>
          <a:p>
            <a:pPr marL="9144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Assessment and student learning</a:t>
            </a:r>
          </a:p>
          <a:p>
            <a:pPr marL="9144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Enhance student success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Demo</a:t>
            </a:r>
          </a:p>
          <a:p>
            <a:pPr marL="914400" indent="-457200" fontAlgn="auto">
              <a:spcAft>
                <a:spcPts val="0"/>
              </a:spcAft>
              <a:buNone/>
              <a:defRPr/>
            </a:pPr>
            <a:r>
              <a:rPr lang="en-US" u="sng" dirty="0" smtClean="0"/>
              <a:t> </a:t>
            </a:r>
            <a:r>
              <a:rPr lang="en-US" u="sng" dirty="0" smtClean="0">
                <a:hlinkClick r:id="rId2"/>
              </a:rPr>
              <a:t>http://www.tegrity.com/tegrity_demo</a:t>
            </a:r>
            <a:endParaRPr lang="en-US" dirty="0" smtClean="0"/>
          </a:p>
          <a:p>
            <a:pPr marL="9144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9144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9144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Tegrity Implementation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Pilot started in Spring, 2007 with 10 instructors in 12 courses (5 colleges)</a:t>
            </a:r>
          </a:p>
          <a:p>
            <a:r>
              <a:rPr lang="en-US" dirty="0" smtClean="0"/>
              <a:t>By Spring, 2008: </a:t>
            </a:r>
          </a:p>
          <a:p>
            <a:pPr marL="636588" lvl="1" indent="-7938">
              <a:spcBef>
                <a:spcPts val="624"/>
              </a:spcBef>
              <a:spcAft>
                <a:spcPts val="0"/>
              </a:spcAft>
              <a:buSzPts val="2600"/>
              <a:tabLst>
                <a:tab pos="1481138" algn="r"/>
                <a:tab pos="1828800" algn="l"/>
              </a:tabLst>
              <a:defRPr/>
            </a:pP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Univers 47 CondensedLight"/>
              </a:rPr>
              <a:t>94 Course sections in 43 Courses</a:t>
            </a:r>
          </a:p>
          <a:p>
            <a:pPr marL="636588" lvl="1" indent="-7938">
              <a:spcBef>
                <a:spcPts val="624"/>
              </a:spcBef>
              <a:spcAft>
                <a:spcPts val="0"/>
              </a:spcAft>
              <a:buSzPts val="2600"/>
              <a:tabLst>
                <a:tab pos="1481138" algn="r"/>
                <a:tab pos="1828800" algn="l"/>
              </a:tabLst>
              <a:defRPr/>
            </a:pPr>
            <a:r>
              <a:rPr lang="en-US" dirty="0" smtClean="0">
                <a:latin typeface="Univers 47 CondensedLight"/>
              </a:rPr>
              <a:t> 5,952 Students enrolled in courses w/ Tegrity</a:t>
            </a:r>
          </a:p>
          <a:p>
            <a:pPr marL="636588" lvl="1" indent="-7938">
              <a:spcBef>
                <a:spcPts val="624"/>
              </a:spcBef>
              <a:spcAft>
                <a:spcPts val="0"/>
              </a:spcAft>
              <a:buSzPts val="2600"/>
              <a:tabLst>
                <a:tab pos="1481138" algn="r"/>
                <a:tab pos="1828800" algn="l"/>
              </a:tabLst>
              <a:defRPr/>
            </a:pPr>
            <a:r>
              <a:rPr lang="en-US" dirty="0" smtClean="0">
                <a:latin typeface="Univers 47 CondensedLight"/>
              </a:rPr>
              <a:t> 3,293 Tegrity users</a:t>
            </a:r>
          </a:p>
          <a:p>
            <a:pPr marL="636588" lvl="1" indent="-7938">
              <a:spcBef>
                <a:spcPts val="624"/>
              </a:spcBef>
              <a:spcAft>
                <a:spcPts val="0"/>
              </a:spcAft>
              <a:buSzPts val="2600"/>
              <a:tabLst>
                <a:tab pos="1481138" algn="r"/>
                <a:tab pos="1828800" algn="l"/>
              </a:tabLst>
              <a:defRPr/>
            </a:pPr>
            <a:r>
              <a:rPr lang="en-US" dirty="0" smtClean="0">
                <a:latin typeface="Univers 47 CondensedLight"/>
              </a:rPr>
              <a:t> 44,597 Tegrity views</a:t>
            </a:r>
          </a:p>
          <a:p>
            <a:pPr marL="636588" lvl="1" indent="-7938">
              <a:spcBef>
                <a:spcPts val="624"/>
              </a:spcBef>
              <a:spcAft>
                <a:spcPts val="0"/>
              </a:spcAft>
              <a:buSzPts val="2600"/>
              <a:tabLst>
                <a:tab pos="1481138" algn="r"/>
                <a:tab pos="1828800" algn="l"/>
              </a:tabLst>
              <a:defRPr/>
            </a:pPr>
            <a:r>
              <a:rPr lang="en-US" sz="2800" dirty="0" smtClean="0">
                <a:latin typeface="Univers 47 CondensedLight"/>
              </a:rPr>
              <a:t> 12,596 Clock hours of Tegrity viewing</a:t>
            </a:r>
          </a:p>
          <a:p>
            <a:pPr marL="636588" lvl="1" indent="-7938">
              <a:spcBef>
                <a:spcPts val="624"/>
              </a:spcBef>
              <a:spcAft>
                <a:spcPts val="0"/>
              </a:spcAft>
              <a:buSzPts val="2600"/>
              <a:tabLst>
                <a:tab pos="1481138" algn="r"/>
                <a:tab pos="1828800" algn="l"/>
              </a:tabLst>
              <a:defRPr/>
            </a:pPr>
            <a:r>
              <a:rPr lang="en-US" dirty="0" smtClean="0">
                <a:latin typeface="Univers 47 CondensedLight"/>
              </a:rPr>
              <a:t> </a:t>
            </a:r>
            <a:r>
              <a:rPr lang="en-US" dirty="0" smtClean="0"/>
              <a:t>1,168 Tegrity recordings</a:t>
            </a:r>
          </a:p>
          <a:p>
            <a:pPr marL="636588" lvl="1" indent="-7938">
              <a:spcBef>
                <a:spcPts val="624"/>
              </a:spcBef>
              <a:spcAft>
                <a:spcPts val="0"/>
              </a:spcAft>
              <a:buSzPts val="2600"/>
              <a:tabLst>
                <a:tab pos="1481138" algn="r"/>
                <a:tab pos="1828800" algn="l"/>
              </a:tabLst>
              <a:defRPr/>
            </a:pPr>
            <a:r>
              <a:rPr lang="en-US" dirty="0" smtClean="0"/>
              <a:t>  858 	Hours of Tegrity recordings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Variety of Disciplines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0" hangingPunct="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</a:rPr>
              <a:t>Used by a variety of disciplines offering complex content: </a:t>
            </a:r>
          </a:p>
          <a:p>
            <a:pPr lvl="1" eaLnBrk="0" hangingPunct="0"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000000"/>
                </a:solidFill>
              </a:rPr>
              <a:t>Nursing, Biology, Chemical Engineering, Metallurgical Engineering, Epidemiology, and Art History</a:t>
            </a:r>
          </a:p>
          <a:p>
            <a:pPr eaLnBrk="0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</a:rPr>
              <a:t>Other disciplines using Tegrity:  </a:t>
            </a:r>
          </a:p>
          <a:p>
            <a:pPr lvl="1" eaLnBrk="0" hangingPunct="0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000000"/>
                </a:solidFill>
              </a:rPr>
              <a:t>Astronomy, Geography, Religious Studies, Criminal Justice, History, and Communicative Disorders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Survey Spring 2008 (n=756)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62000"/>
          <a:ext cx="8534400" cy="5364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responses to easy of use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responses to usefulness in learning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Univers 55"/>
        <a:ea typeface=""/>
        <a:cs typeface=""/>
      </a:majorFont>
      <a:minorFont>
        <a:latin typeface="Univers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Univers 55"/>
        <a:ea typeface=""/>
        <a:cs typeface=""/>
      </a:majorFont>
      <a:minorFont>
        <a:latin typeface="Univers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15331</TotalTime>
  <Words>272</Words>
  <Application>Microsoft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1_Default Design</vt:lpstr>
      <vt:lpstr>2_Default Design</vt:lpstr>
      <vt:lpstr>Custom Design</vt:lpstr>
      <vt:lpstr>Improving Student Outcomes and Retention with Class Capture Technology</vt:lpstr>
      <vt:lpstr>The University of Alabama</vt:lpstr>
      <vt:lpstr>UA Enrollment Growth</vt:lpstr>
      <vt:lpstr>Planned Use </vt:lpstr>
      <vt:lpstr>Tegrity Implementation</vt:lpstr>
      <vt:lpstr>Variety of Disciplines</vt:lpstr>
      <vt:lpstr>Student Survey Spring 2008 (n=756)</vt:lpstr>
      <vt:lpstr>Student responses to easy of use</vt:lpstr>
      <vt:lpstr>Student responses to usefulness in learning</vt:lpstr>
      <vt:lpstr>Spring, 2008 Faculty Survey (n=16)</vt:lpstr>
    </vt:vector>
  </TitlesOfParts>
  <Company>dystrick design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Couto</dc:creator>
  <cp:lastModifiedBy>Kathryn Hughes</cp:lastModifiedBy>
  <cp:revision>770</cp:revision>
  <dcterms:created xsi:type="dcterms:W3CDTF">2008-10-09T18:22:52Z</dcterms:created>
  <dcterms:modified xsi:type="dcterms:W3CDTF">2009-03-25T20:29:08Z</dcterms:modified>
</cp:coreProperties>
</file>